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diagrams/colors1.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diagrams/drawing1.xml" ContentType="application/vnd.ms-office.drawingml.diagramDrawing+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diagrams/quickStyle1.xml" ContentType="application/vnd.openxmlformats-officedocument.drawingml.diagramStyl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diagrams/data1.xml" ContentType="application/vnd.openxmlformats-officedocument.drawingml.diagramData+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49" r:id="rId3"/>
    <p:sldMasterId id="2147483687" r:id="rId4"/>
  </p:sldMasterIdLst>
  <p:notesMasterIdLst>
    <p:notesMasterId r:id="rId137"/>
  </p:notesMasterIdLst>
  <p:sldIdLst>
    <p:sldId id="531" r:id="rId5"/>
    <p:sldId id="532" r:id="rId6"/>
    <p:sldId id="525" r:id="rId7"/>
    <p:sldId id="524" r:id="rId8"/>
    <p:sldId id="526" r:id="rId9"/>
    <p:sldId id="530" r:id="rId10"/>
    <p:sldId id="523" r:id="rId11"/>
    <p:sldId id="515" r:id="rId12"/>
    <p:sldId id="270" r:id="rId13"/>
    <p:sldId id="527" r:id="rId14"/>
    <p:sldId id="422" r:id="rId15"/>
    <p:sldId id="442" r:id="rId16"/>
    <p:sldId id="492" r:id="rId17"/>
    <p:sldId id="513" r:id="rId18"/>
    <p:sldId id="514" r:id="rId19"/>
    <p:sldId id="475" r:id="rId20"/>
    <p:sldId id="257" r:id="rId21"/>
    <p:sldId id="258" r:id="rId22"/>
    <p:sldId id="430" r:id="rId23"/>
    <p:sldId id="287" r:id="rId24"/>
    <p:sldId id="289" r:id="rId25"/>
    <p:sldId id="345" r:id="rId26"/>
    <p:sldId id="355" r:id="rId27"/>
    <p:sldId id="349" r:id="rId28"/>
    <p:sldId id="347" r:id="rId29"/>
    <p:sldId id="440" r:id="rId30"/>
    <p:sldId id="493" r:id="rId31"/>
    <p:sldId id="356" r:id="rId32"/>
    <p:sldId id="350" r:id="rId33"/>
    <p:sldId id="465" r:id="rId34"/>
    <p:sldId id="352" r:id="rId35"/>
    <p:sldId id="353" r:id="rId36"/>
    <p:sldId id="357" r:id="rId37"/>
    <p:sldId id="358" r:id="rId38"/>
    <p:sldId id="298" r:id="rId39"/>
    <p:sldId id="496" r:id="rId40"/>
    <p:sldId id="487" r:id="rId41"/>
    <p:sldId id="491" r:id="rId42"/>
    <p:sldId id="486" r:id="rId43"/>
    <p:sldId id="488" r:id="rId44"/>
    <p:sldId id="516" r:id="rId45"/>
    <p:sldId id="522" r:id="rId46"/>
    <p:sldId id="300" r:id="rId47"/>
    <p:sldId id="259" r:id="rId48"/>
    <p:sldId id="477" r:id="rId49"/>
    <p:sldId id="478" r:id="rId50"/>
    <p:sldId id="303" r:id="rId51"/>
    <p:sldId id="497" r:id="rId52"/>
    <p:sldId id="500" r:id="rId53"/>
    <p:sldId id="305" r:id="rId54"/>
    <p:sldId id="479" r:id="rId55"/>
    <p:sldId id="482" r:id="rId56"/>
    <p:sldId id="483" r:id="rId57"/>
    <p:sldId id="484" r:id="rId58"/>
    <p:sldId id="485" r:id="rId59"/>
    <p:sldId id="490" r:id="rId60"/>
    <p:sldId id="498" r:id="rId61"/>
    <p:sldId id="504" r:id="rId62"/>
    <p:sldId id="505" r:id="rId63"/>
    <p:sldId id="528" r:id="rId64"/>
    <p:sldId id="306" r:id="rId65"/>
    <p:sldId id="372" r:id="rId66"/>
    <p:sldId id="445" r:id="rId67"/>
    <p:sldId id="467" r:id="rId68"/>
    <p:sldId id="444" r:id="rId69"/>
    <p:sldId id="443" r:id="rId70"/>
    <p:sldId id="402" r:id="rId71"/>
    <p:sldId id="501" r:id="rId72"/>
    <p:sldId id="502" r:id="rId73"/>
    <p:sldId id="503" r:id="rId74"/>
    <p:sldId id="519" r:id="rId75"/>
    <p:sldId id="506" r:id="rId76"/>
    <p:sldId id="495" r:id="rId77"/>
    <p:sldId id="448" r:id="rId78"/>
    <p:sldId id="311" r:id="rId79"/>
    <p:sldId id="312" r:id="rId80"/>
    <p:sldId id="432" r:id="rId81"/>
    <p:sldId id="469" r:id="rId82"/>
    <p:sldId id="403" r:id="rId83"/>
    <p:sldId id="405" r:id="rId84"/>
    <p:sldId id="425" r:id="rId85"/>
    <p:sldId id="323" r:id="rId86"/>
    <p:sldId id="507" r:id="rId87"/>
    <p:sldId id="529" r:id="rId88"/>
    <p:sldId id="508" r:id="rId89"/>
    <p:sldId id="509" r:id="rId90"/>
    <p:sldId id="431" r:id="rId91"/>
    <p:sldId id="426" r:id="rId92"/>
    <p:sldId id="324" r:id="rId93"/>
    <p:sldId id="410" r:id="rId94"/>
    <p:sldId id="411" r:id="rId95"/>
    <p:sldId id="325" r:id="rId96"/>
    <p:sldId id="458" r:id="rId97"/>
    <p:sldId id="473" r:id="rId98"/>
    <p:sldId id="360" r:id="rId99"/>
    <p:sldId id="470" r:id="rId100"/>
    <p:sldId id="330" r:id="rId101"/>
    <p:sldId id="471" r:id="rId102"/>
    <p:sldId id="459" r:id="rId103"/>
    <p:sldId id="328" r:id="rId104"/>
    <p:sldId id="472" r:id="rId105"/>
    <p:sldId id="510" r:id="rId106"/>
    <p:sldId id="511" r:id="rId107"/>
    <p:sldId id="517" r:id="rId108"/>
    <p:sldId id="512" r:id="rId109"/>
    <p:sldId id="433" r:id="rId110"/>
    <p:sldId id="382" r:id="rId111"/>
    <p:sldId id="383" r:id="rId112"/>
    <p:sldId id="385" r:id="rId113"/>
    <p:sldId id="408" r:id="rId114"/>
    <p:sldId id="409" r:id="rId115"/>
    <p:sldId id="460" r:id="rId116"/>
    <p:sldId id="461" r:id="rId117"/>
    <p:sldId id="494" r:id="rId118"/>
    <p:sldId id="331" r:id="rId119"/>
    <p:sldId id="334" r:id="rId120"/>
    <p:sldId id="335" r:id="rId121"/>
    <p:sldId id="333" r:id="rId122"/>
    <p:sldId id="332" r:id="rId123"/>
    <p:sldId id="336" r:id="rId124"/>
    <p:sldId id="337" r:id="rId125"/>
    <p:sldId id="464" r:id="rId126"/>
    <p:sldId id="365" r:id="rId127"/>
    <p:sldId id="456" r:id="rId128"/>
    <p:sldId id="451" r:id="rId129"/>
    <p:sldId id="452" r:id="rId130"/>
    <p:sldId id="520" r:id="rId131"/>
    <p:sldId id="453" r:id="rId132"/>
    <p:sldId id="521" r:id="rId133"/>
    <p:sldId id="454" r:id="rId134"/>
    <p:sldId id="338" r:id="rId135"/>
    <p:sldId id="518" r:id="rId136"/>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nie Song" initials="JS" lastIdx="0" clrIdx="0">
    <p:extLst>
      <p:ext uri="{19B8F6BF-5375-455C-9EA6-DF929625EA0E}">
        <p15:presenceInfo xmlns:p15="http://schemas.microsoft.com/office/powerpoint/2012/main" xmlns="" userId="eb42f7a7e9e1f2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99FF"/>
    <a:srgbClr val="0070C0"/>
    <a:srgbClr val="AD7174"/>
    <a:srgbClr val="4D4D4D"/>
    <a:srgbClr val="000000"/>
    <a:srgbClr val="FFE04F"/>
    <a:srgbClr val="3399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74286" autoAdjust="0"/>
  </p:normalViewPr>
  <p:slideViewPr>
    <p:cSldViewPr>
      <p:cViewPr varScale="1">
        <p:scale>
          <a:sx n="75" d="100"/>
          <a:sy n="75" d="100"/>
        </p:scale>
        <p:origin x="-994"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61600" cy="737616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B1057-8E67-431B-BF23-DC94D966F65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BCFC632D-BE84-42C3-87E2-8D2C84A033C2}">
      <dgm:prSet phldrT="[文本]"/>
      <dgm:spPr>
        <a:solidFill>
          <a:schemeClr val="accent1"/>
        </a:solidFill>
      </dgm:spPr>
      <dgm:t>
        <a:bodyPr/>
        <a:lstStyle/>
        <a:p>
          <a:r>
            <a:rPr lang="zh-CN" altLang="en-US" dirty="0" smtClean="0"/>
            <a:t>无线</a:t>
          </a:r>
          <a:r>
            <a:rPr lang="en-US" altLang="zh-CN" dirty="0" smtClean="0"/>
            <a:t>DOS</a:t>
          </a:r>
          <a:endParaRPr lang="zh-CN" altLang="en-US" dirty="0"/>
        </a:p>
      </dgm:t>
    </dgm:pt>
    <dgm:pt modelId="{EC111777-923B-4F4A-BD3B-B8F92BADF4D6}" type="parTrans" cxnId="{6F237449-2179-4E96-8C7E-B9BF9F336A5C}">
      <dgm:prSet/>
      <dgm:spPr/>
      <dgm:t>
        <a:bodyPr/>
        <a:lstStyle/>
        <a:p>
          <a:endParaRPr lang="zh-CN" altLang="en-US"/>
        </a:p>
      </dgm:t>
    </dgm:pt>
    <dgm:pt modelId="{7428BD75-8187-4243-802B-FD1C00E5D4F0}" type="sibTrans" cxnId="{6F237449-2179-4E96-8C7E-B9BF9F336A5C}">
      <dgm:prSet/>
      <dgm:spPr/>
      <dgm:t>
        <a:bodyPr/>
        <a:lstStyle/>
        <a:p>
          <a:endParaRPr lang="zh-CN" altLang="en-US"/>
        </a:p>
      </dgm:t>
    </dgm:pt>
    <dgm:pt modelId="{CC5CCDA5-E7DE-4C7C-8241-71198F3137B3}">
      <dgm:prSet phldrT="[文本]"/>
      <dgm:spPr>
        <a:solidFill>
          <a:schemeClr val="tx1">
            <a:lumMod val="60000"/>
            <a:lumOff val="40000"/>
          </a:schemeClr>
        </a:solidFill>
      </dgm:spPr>
      <dgm:t>
        <a:bodyPr/>
        <a:lstStyle/>
        <a:p>
          <a:r>
            <a:rPr lang="zh-CN" altLang="en-US" dirty="0" smtClean="0"/>
            <a:t>认证洪水攻击</a:t>
          </a:r>
          <a:endParaRPr lang="zh-CN" altLang="en-US" dirty="0"/>
        </a:p>
      </dgm:t>
    </dgm:pt>
    <dgm:pt modelId="{21D3C953-F762-4D04-9086-D65437BA4DA3}" type="parTrans" cxnId="{70ABF99F-4543-4945-9A3B-22AD6F771D49}">
      <dgm:prSet/>
      <dgm:spPr/>
      <dgm:t>
        <a:bodyPr/>
        <a:lstStyle/>
        <a:p>
          <a:endParaRPr lang="zh-CN" altLang="en-US"/>
        </a:p>
      </dgm:t>
    </dgm:pt>
    <dgm:pt modelId="{0757620D-82B7-44F7-B5D4-63094191DED8}" type="sibTrans" cxnId="{70ABF99F-4543-4945-9A3B-22AD6F771D49}">
      <dgm:prSet/>
      <dgm:spPr/>
      <dgm:t>
        <a:bodyPr/>
        <a:lstStyle/>
        <a:p>
          <a:endParaRPr lang="zh-CN" altLang="en-US"/>
        </a:p>
      </dgm:t>
    </dgm:pt>
    <dgm:pt modelId="{B882F48A-30E4-436A-BA2B-78BCBBF0EDD0}">
      <dgm:prSet phldrT="[文本]"/>
      <dgm:spPr>
        <a:solidFill>
          <a:schemeClr val="tx1">
            <a:lumMod val="60000"/>
            <a:lumOff val="40000"/>
          </a:schemeClr>
        </a:solidFill>
      </dgm:spPr>
      <dgm:t>
        <a:bodyPr/>
        <a:lstStyle/>
        <a:p>
          <a:r>
            <a:rPr lang="zh-CN" altLang="en-US" dirty="0" smtClean="0"/>
            <a:t>反认证洪水攻击</a:t>
          </a:r>
          <a:endParaRPr lang="zh-CN" altLang="en-US" dirty="0"/>
        </a:p>
      </dgm:t>
    </dgm:pt>
    <dgm:pt modelId="{230E0C36-4A48-445B-A550-59949AD9F297}" type="parTrans" cxnId="{F1BB9DA4-B686-405A-8A07-0734C6D9A4D2}">
      <dgm:prSet/>
      <dgm:spPr/>
      <dgm:t>
        <a:bodyPr/>
        <a:lstStyle/>
        <a:p>
          <a:endParaRPr lang="zh-CN" altLang="en-US"/>
        </a:p>
      </dgm:t>
    </dgm:pt>
    <dgm:pt modelId="{9C8F88AF-F6EC-49E9-84AF-AAB97E0DC8F0}" type="sibTrans" cxnId="{F1BB9DA4-B686-405A-8A07-0734C6D9A4D2}">
      <dgm:prSet/>
      <dgm:spPr/>
      <dgm:t>
        <a:bodyPr/>
        <a:lstStyle/>
        <a:p>
          <a:endParaRPr lang="zh-CN" altLang="en-US"/>
        </a:p>
      </dgm:t>
    </dgm:pt>
    <dgm:pt modelId="{65A77D4C-80BC-4A2B-A3AF-4D6F1B9CC5FE}">
      <dgm:prSet phldrT="[文本]"/>
      <dgm:spPr>
        <a:solidFill>
          <a:schemeClr val="tx1">
            <a:lumMod val="60000"/>
            <a:lumOff val="40000"/>
          </a:schemeClr>
        </a:solidFill>
      </dgm:spPr>
      <dgm:t>
        <a:bodyPr/>
        <a:lstStyle/>
        <a:p>
          <a:r>
            <a:rPr lang="zh-CN" altLang="en-US" dirty="0" smtClean="0"/>
            <a:t>关联洪水攻击</a:t>
          </a:r>
          <a:endParaRPr lang="zh-CN" altLang="en-US" dirty="0"/>
        </a:p>
      </dgm:t>
    </dgm:pt>
    <dgm:pt modelId="{38F9AD55-A4A4-4331-8809-1747C4A87294}" type="parTrans" cxnId="{CF2B1C05-8027-4C7A-BFDE-C9961EA57965}">
      <dgm:prSet/>
      <dgm:spPr/>
      <dgm:t>
        <a:bodyPr/>
        <a:lstStyle/>
        <a:p>
          <a:endParaRPr lang="zh-CN" altLang="en-US"/>
        </a:p>
      </dgm:t>
    </dgm:pt>
    <dgm:pt modelId="{E702627C-6EB0-4B55-A820-FF17CE75C448}" type="sibTrans" cxnId="{CF2B1C05-8027-4C7A-BFDE-C9961EA57965}">
      <dgm:prSet/>
      <dgm:spPr/>
      <dgm:t>
        <a:bodyPr/>
        <a:lstStyle/>
        <a:p>
          <a:endParaRPr lang="zh-CN" altLang="en-US"/>
        </a:p>
      </dgm:t>
    </dgm:pt>
    <dgm:pt modelId="{0351C334-341E-4598-9611-550E5880CEEF}">
      <dgm:prSet phldrT="[文本]"/>
      <dgm:spPr>
        <a:solidFill>
          <a:schemeClr val="tx1">
            <a:lumMod val="60000"/>
            <a:lumOff val="40000"/>
          </a:schemeClr>
        </a:solidFill>
      </dgm:spPr>
      <dgm:t>
        <a:bodyPr/>
        <a:lstStyle/>
        <a:p>
          <a:r>
            <a:rPr lang="zh-CN" altLang="en-US" dirty="0" smtClean="0"/>
            <a:t>反关联洪水攻击</a:t>
          </a:r>
          <a:endParaRPr lang="zh-CN" altLang="en-US" dirty="0"/>
        </a:p>
      </dgm:t>
    </dgm:pt>
    <dgm:pt modelId="{A3F2A5AA-E821-410C-B0E2-A73CB9EE48F7}" type="parTrans" cxnId="{A2D3786C-81E8-4B3D-BE6A-5807B25E57E4}">
      <dgm:prSet/>
      <dgm:spPr/>
      <dgm:t>
        <a:bodyPr/>
        <a:lstStyle/>
        <a:p>
          <a:endParaRPr lang="zh-CN" altLang="en-US"/>
        </a:p>
      </dgm:t>
    </dgm:pt>
    <dgm:pt modelId="{78311925-90BE-4F56-BF7B-16D11A4A0A77}" type="sibTrans" cxnId="{A2D3786C-81E8-4B3D-BE6A-5807B25E57E4}">
      <dgm:prSet/>
      <dgm:spPr/>
      <dgm:t>
        <a:bodyPr/>
        <a:lstStyle/>
        <a:p>
          <a:endParaRPr lang="zh-CN" altLang="en-US"/>
        </a:p>
      </dgm:t>
    </dgm:pt>
    <dgm:pt modelId="{9F2B30DD-3141-4A6E-AA6C-B52D43EEDCC6}">
      <dgm:prSet phldrT="[文本]"/>
      <dgm:spPr>
        <a:solidFill>
          <a:schemeClr val="tx1">
            <a:lumMod val="60000"/>
            <a:lumOff val="40000"/>
          </a:schemeClr>
        </a:solidFill>
      </dgm:spPr>
      <dgm:t>
        <a:bodyPr/>
        <a:lstStyle/>
        <a:p>
          <a:r>
            <a:rPr lang="zh-CN" altLang="en-US" b="0" i="0" dirty="0" smtClean="0"/>
            <a:t>无线</a:t>
          </a:r>
          <a:r>
            <a:rPr lang="en-US" altLang="zh-CN" b="0" i="0" dirty="0" smtClean="0"/>
            <a:t>SSID</a:t>
          </a:r>
          <a:r>
            <a:rPr lang="zh-CN" altLang="en-US" b="0" i="0" dirty="0" smtClean="0"/>
            <a:t>干扰攻击</a:t>
          </a:r>
          <a:endParaRPr lang="zh-CN" altLang="en-US" dirty="0"/>
        </a:p>
      </dgm:t>
    </dgm:pt>
    <dgm:pt modelId="{1E0439A4-9193-4403-8669-D02EF627C192}" type="parTrans" cxnId="{B445A379-B7DE-4B0C-8329-5BB240753055}">
      <dgm:prSet/>
      <dgm:spPr/>
      <dgm:t>
        <a:bodyPr/>
        <a:lstStyle/>
        <a:p>
          <a:endParaRPr lang="zh-CN" altLang="en-US"/>
        </a:p>
      </dgm:t>
    </dgm:pt>
    <dgm:pt modelId="{035A7C85-137E-4881-B4E6-0BE41A39FAE4}" type="sibTrans" cxnId="{B445A379-B7DE-4B0C-8329-5BB240753055}">
      <dgm:prSet/>
      <dgm:spPr/>
      <dgm:t>
        <a:bodyPr/>
        <a:lstStyle/>
        <a:p>
          <a:endParaRPr lang="zh-CN" altLang="en-US"/>
        </a:p>
      </dgm:t>
    </dgm:pt>
    <dgm:pt modelId="{9FBBA231-7F0D-4AF9-ABCD-E483A224C029}" type="pres">
      <dgm:prSet presAssocID="{ACBB1057-8E67-431B-BF23-DC94D966F656}" presName="diagram" presStyleCnt="0">
        <dgm:presLayoutVars>
          <dgm:chPref val="1"/>
          <dgm:dir/>
          <dgm:animOne val="branch"/>
          <dgm:animLvl val="lvl"/>
          <dgm:resizeHandles val="exact"/>
        </dgm:presLayoutVars>
      </dgm:prSet>
      <dgm:spPr/>
      <dgm:t>
        <a:bodyPr/>
        <a:lstStyle/>
        <a:p>
          <a:endParaRPr lang="en-US"/>
        </a:p>
      </dgm:t>
    </dgm:pt>
    <dgm:pt modelId="{4E89C7D0-433D-47BB-9CEF-A8B39C2C48E9}" type="pres">
      <dgm:prSet presAssocID="{BCFC632D-BE84-42C3-87E2-8D2C84A033C2}" presName="root1" presStyleCnt="0"/>
      <dgm:spPr/>
    </dgm:pt>
    <dgm:pt modelId="{00F279EB-BBE9-49AD-832E-4EF575C47D94}" type="pres">
      <dgm:prSet presAssocID="{BCFC632D-BE84-42C3-87E2-8D2C84A033C2}" presName="LevelOneTextNode" presStyleLbl="node0" presStyleIdx="0" presStyleCnt="1">
        <dgm:presLayoutVars>
          <dgm:chPref val="3"/>
        </dgm:presLayoutVars>
      </dgm:prSet>
      <dgm:spPr/>
      <dgm:t>
        <a:bodyPr/>
        <a:lstStyle/>
        <a:p>
          <a:endParaRPr lang="en-US"/>
        </a:p>
      </dgm:t>
    </dgm:pt>
    <dgm:pt modelId="{A4C4ED32-505B-44BC-8E9D-323AD54C04EB}" type="pres">
      <dgm:prSet presAssocID="{BCFC632D-BE84-42C3-87E2-8D2C84A033C2}" presName="level2hierChild" presStyleCnt="0"/>
      <dgm:spPr/>
    </dgm:pt>
    <dgm:pt modelId="{FAB84E43-5396-48FA-B038-18568FF915E5}" type="pres">
      <dgm:prSet presAssocID="{21D3C953-F762-4D04-9086-D65437BA4DA3}" presName="conn2-1" presStyleLbl="parChTrans1D2" presStyleIdx="0" presStyleCnt="5"/>
      <dgm:spPr/>
      <dgm:t>
        <a:bodyPr/>
        <a:lstStyle/>
        <a:p>
          <a:endParaRPr lang="en-US"/>
        </a:p>
      </dgm:t>
    </dgm:pt>
    <dgm:pt modelId="{8A79683D-3B60-444D-93CD-CD5533D01575}" type="pres">
      <dgm:prSet presAssocID="{21D3C953-F762-4D04-9086-D65437BA4DA3}" presName="connTx" presStyleLbl="parChTrans1D2" presStyleIdx="0" presStyleCnt="5"/>
      <dgm:spPr/>
      <dgm:t>
        <a:bodyPr/>
        <a:lstStyle/>
        <a:p>
          <a:endParaRPr lang="en-US"/>
        </a:p>
      </dgm:t>
    </dgm:pt>
    <dgm:pt modelId="{BB1585A4-BBD0-4896-8918-B8E177AFB43C}" type="pres">
      <dgm:prSet presAssocID="{CC5CCDA5-E7DE-4C7C-8241-71198F3137B3}" presName="root2" presStyleCnt="0"/>
      <dgm:spPr/>
    </dgm:pt>
    <dgm:pt modelId="{7076CBCA-44FA-464C-BA90-F85253FDDA8A}" type="pres">
      <dgm:prSet presAssocID="{CC5CCDA5-E7DE-4C7C-8241-71198F3137B3}" presName="LevelTwoTextNode" presStyleLbl="node2" presStyleIdx="0" presStyleCnt="5" custScaleX="133719">
        <dgm:presLayoutVars>
          <dgm:chPref val="3"/>
        </dgm:presLayoutVars>
      </dgm:prSet>
      <dgm:spPr/>
      <dgm:t>
        <a:bodyPr/>
        <a:lstStyle/>
        <a:p>
          <a:endParaRPr lang="en-US"/>
        </a:p>
      </dgm:t>
    </dgm:pt>
    <dgm:pt modelId="{667BE6B9-2F2D-4BE0-943E-1432BA4990FE}" type="pres">
      <dgm:prSet presAssocID="{CC5CCDA5-E7DE-4C7C-8241-71198F3137B3}" presName="level3hierChild" presStyleCnt="0"/>
      <dgm:spPr/>
    </dgm:pt>
    <dgm:pt modelId="{5206EB4A-6252-4511-8326-24F727F20CDA}" type="pres">
      <dgm:prSet presAssocID="{230E0C36-4A48-445B-A550-59949AD9F297}" presName="conn2-1" presStyleLbl="parChTrans1D2" presStyleIdx="1" presStyleCnt="5"/>
      <dgm:spPr/>
      <dgm:t>
        <a:bodyPr/>
        <a:lstStyle/>
        <a:p>
          <a:endParaRPr lang="en-US"/>
        </a:p>
      </dgm:t>
    </dgm:pt>
    <dgm:pt modelId="{1792308F-6EED-4D8B-A497-D9366BEE8359}" type="pres">
      <dgm:prSet presAssocID="{230E0C36-4A48-445B-A550-59949AD9F297}" presName="connTx" presStyleLbl="parChTrans1D2" presStyleIdx="1" presStyleCnt="5"/>
      <dgm:spPr/>
      <dgm:t>
        <a:bodyPr/>
        <a:lstStyle/>
        <a:p>
          <a:endParaRPr lang="en-US"/>
        </a:p>
      </dgm:t>
    </dgm:pt>
    <dgm:pt modelId="{BA1CD941-5E7A-4954-969E-148E7E5158E3}" type="pres">
      <dgm:prSet presAssocID="{B882F48A-30E4-436A-BA2B-78BCBBF0EDD0}" presName="root2" presStyleCnt="0"/>
      <dgm:spPr/>
    </dgm:pt>
    <dgm:pt modelId="{A3FB83D2-5247-4E16-B7BF-D5279E9495CC}" type="pres">
      <dgm:prSet presAssocID="{B882F48A-30E4-436A-BA2B-78BCBBF0EDD0}" presName="LevelTwoTextNode" presStyleLbl="node2" presStyleIdx="1" presStyleCnt="5" custScaleX="133719">
        <dgm:presLayoutVars>
          <dgm:chPref val="3"/>
        </dgm:presLayoutVars>
      </dgm:prSet>
      <dgm:spPr/>
      <dgm:t>
        <a:bodyPr/>
        <a:lstStyle/>
        <a:p>
          <a:endParaRPr lang="en-US"/>
        </a:p>
      </dgm:t>
    </dgm:pt>
    <dgm:pt modelId="{1A31FAF9-A46E-4922-A864-937572C61F70}" type="pres">
      <dgm:prSet presAssocID="{B882F48A-30E4-436A-BA2B-78BCBBF0EDD0}" presName="level3hierChild" presStyleCnt="0"/>
      <dgm:spPr/>
    </dgm:pt>
    <dgm:pt modelId="{C3F45619-4349-4971-8362-E7D6472DB7DD}" type="pres">
      <dgm:prSet presAssocID="{38F9AD55-A4A4-4331-8809-1747C4A87294}" presName="conn2-1" presStyleLbl="parChTrans1D2" presStyleIdx="2" presStyleCnt="5"/>
      <dgm:spPr/>
      <dgm:t>
        <a:bodyPr/>
        <a:lstStyle/>
        <a:p>
          <a:endParaRPr lang="en-US"/>
        </a:p>
      </dgm:t>
    </dgm:pt>
    <dgm:pt modelId="{7EA17C66-B8AC-408D-BC5D-0E9426E2D169}" type="pres">
      <dgm:prSet presAssocID="{38F9AD55-A4A4-4331-8809-1747C4A87294}" presName="connTx" presStyleLbl="parChTrans1D2" presStyleIdx="2" presStyleCnt="5"/>
      <dgm:spPr/>
      <dgm:t>
        <a:bodyPr/>
        <a:lstStyle/>
        <a:p>
          <a:endParaRPr lang="en-US"/>
        </a:p>
      </dgm:t>
    </dgm:pt>
    <dgm:pt modelId="{F20BB5E8-8BEC-4CD8-8AC0-661B733D35C9}" type="pres">
      <dgm:prSet presAssocID="{65A77D4C-80BC-4A2B-A3AF-4D6F1B9CC5FE}" presName="root2" presStyleCnt="0"/>
      <dgm:spPr/>
    </dgm:pt>
    <dgm:pt modelId="{DF51CDDD-7733-4F1F-8570-ACBCA55204AC}" type="pres">
      <dgm:prSet presAssocID="{65A77D4C-80BC-4A2B-A3AF-4D6F1B9CC5FE}" presName="LevelTwoTextNode" presStyleLbl="node2" presStyleIdx="2" presStyleCnt="5" custScaleX="135705">
        <dgm:presLayoutVars>
          <dgm:chPref val="3"/>
        </dgm:presLayoutVars>
      </dgm:prSet>
      <dgm:spPr/>
      <dgm:t>
        <a:bodyPr/>
        <a:lstStyle/>
        <a:p>
          <a:endParaRPr lang="zh-CN" altLang="en-US"/>
        </a:p>
      </dgm:t>
    </dgm:pt>
    <dgm:pt modelId="{E1552D85-45D6-4505-B7DC-A66E33D3789B}" type="pres">
      <dgm:prSet presAssocID="{65A77D4C-80BC-4A2B-A3AF-4D6F1B9CC5FE}" presName="level3hierChild" presStyleCnt="0"/>
      <dgm:spPr/>
    </dgm:pt>
    <dgm:pt modelId="{E6BBF5D8-09EC-4D21-9C92-22166362005C}" type="pres">
      <dgm:prSet presAssocID="{A3F2A5AA-E821-410C-B0E2-A73CB9EE48F7}" presName="conn2-1" presStyleLbl="parChTrans1D2" presStyleIdx="3" presStyleCnt="5"/>
      <dgm:spPr/>
      <dgm:t>
        <a:bodyPr/>
        <a:lstStyle/>
        <a:p>
          <a:endParaRPr lang="en-US"/>
        </a:p>
      </dgm:t>
    </dgm:pt>
    <dgm:pt modelId="{88939CA8-5D15-4963-957C-0A0DFF01C01D}" type="pres">
      <dgm:prSet presAssocID="{A3F2A5AA-E821-410C-B0E2-A73CB9EE48F7}" presName="connTx" presStyleLbl="parChTrans1D2" presStyleIdx="3" presStyleCnt="5"/>
      <dgm:spPr/>
      <dgm:t>
        <a:bodyPr/>
        <a:lstStyle/>
        <a:p>
          <a:endParaRPr lang="en-US"/>
        </a:p>
      </dgm:t>
    </dgm:pt>
    <dgm:pt modelId="{B8EED39E-1FD0-4095-9C6F-C2066F3BA974}" type="pres">
      <dgm:prSet presAssocID="{0351C334-341E-4598-9611-550E5880CEEF}" presName="root2" presStyleCnt="0"/>
      <dgm:spPr/>
    </dgm:pt>
    <dgm:pt modelId="{8A10AD33-88F1-4A17-8F00-285307CABE17}" type="pres">
      <dgm:prSet presAssocID="{0351C334-341E-4598-9611-550E5880CEEF}" presName="LevelTwoTextNode" presStyleLbl="node2" presStyleIdx="3" presStyleCnt="5" custScaleX="135705">
        <dgm:presLayoutVars>
          <dgm:chPref val="3"/>
        </dgm:presLayoutVars>
      </dgm:prSet>
      <dgm:spPr/>
      <dgm:t>
        <a:bodyPr/>
        <a:lstStyle/>
        <a:p>
          <a:endParaRPr lang="zh-CN" altLang="en-US"/>
        </a:p>
      </dgm:t>
    </dgm:pt>
    <dgm:pt modelId="{50992553-7ADF-426E-B8DF-B59F145EBAAD}" type="pres">
      <dgm:prSet presAssocID="{0351C334-341E-4598-9611-550E5880CEEF}" presName="level3hierChild" presStyleCnt="0"/>
      <dgm:spPr/>
    </dgm:pt>
    <dgm:pt modelId="{FEDF9CF8-3F65-4242-B994-9682556CFD3A}" type="pres">
      <dgm:prSet presAssocID="{1E0439A4-9193-4403-8669-D02EF627C192}" presName="conn2-1" presStyleLbl="parChTrans1D2" presStyleIdx="4" presStyleCnt="5"/>
      <dgm:spPr/>
      <dgm:t>
        <a:bodyPr/>
        <a:lstStyle/>
        <a:p>
          <a:endParaRPr lang="en-US"/>
        </a:p>
      </dgm:t>
    </dgm:pt>
    <dgm:pt modelId="{93C26B3C-38D0-400D-A799-D3A517C0C6EA}" type="pres">
      <dgm:prSet presAssocID="{1E0439A4-9193-4403-8669-D02EF627C192}" presName="connTx" presStyleLbl="parChTrans1D2" presStyleIdx="4" presStyleCnt="5"/>
      <dgm:spPr/>
      <dgm:t>
        <a:bodyPr/>
        <a:lstStyle/>
        <a:p>
          <a:endParaRPr lang="en-US"/>
        </a:p>
      </dgm:t>
    </dgm:pt>
    <dgm:pt modelId="{CD87E96E-1970-46D9-A892-CCC854A4ACF5}" type="pres">
      <dgm:prSet presAssocID="{9F2B30DD-3141-4A6E-AA6C-B52D43EEDCC6}" presName="root2" presStyleCnt="0"/>
      <dgm:spPr/>
    </dgm:pt>
    <dgm:pt modelId="{B0FFF7BA-B77A-419E-81C8-C97D30303FD6}" type="pres">
      <dgm:prSet presAssocID="{9F2B30DD-3141-4A6E-AA6C-B52D43EEDCC6}" presName="LevelTwoTextNode" presStyleLbl="node2" presStyleIdx="4" presStyleCnt="5" custScaleX="135705">
        <dgm:presLayoutVars>
          <dgm:chPref val="3"/>
        </dgm:presLayoutVars>
      </dgm:prSet>
      <dgm:spPr/>
      <dgm:t>
        <a:bodyPr/>
        <a:lstStyle/>
        <a:p>
          <a:endParaRPr lang="zh-CN" altLang="en-US"/>
        </a:p>
      </dgm:t>
    </dgm:pt>
    <dgm:pt modelId="{F3A13374-189E-4BB7-B3B3-8455CD9BEEF8}" type="pres">
      <dgm:prSet presAssocID="{9F2B30DD-3141-4A6E-AA6C-B52D43EEDCC6}" presName="level3hierChild" presStyleCnt="0"/>
      <dgm:spPr/>
    </dgm:pt>
  </dgm:ptLst>
  <dgm:cxnLst>
    <dgm:cxn modelId="{B591095D-1104-462B-BAED-C34A216DD6DF}" type="presOf" srcId="{ACBB1057-8E67-431B-BF23-DC94D966F656}" destId="{9FBBA231-7F0D-4AF9-ABCD-E483A224C029}" srcOrd="0" destOrd="0" presId="urn:microsoft.com/office/officeart/2005/8/layout/hierarchy2"/>
    <dgm:cxn modelId="{F66C6F13-66A9-4375-B4B6-A4EA6E082267}" type="presOf" srcId="{230E0C36-4A48-445B-A550-59949AD9F297}" destId="{5206EB4A-6252-4511-8326-24F727F20CDA}" srcOrd="0" destOrd="0" presId="urn:microsoft.com/office/officeart/2005/8/layout/hierarchy2"/>
    <dgm:cxn modelId="{3F5C494A-0C4A-4E4C-A505-BC13FC0F17C4}" type="presOf" srcId="{CC5CCDA5-E7DE-4C7C-8241-71198F3137B3}" destId="{7076CBCA-44FA-464C-BA90-F85253FDDA8A}" srcOrd="0" destOrd="0" presId="urn:microsoft.com/office/officeart/2005/8/layout/hierarchy2"/>
    <dgm:cxn modelId="{A2D3786C-81E8-4B3D-BE6A-5807B25E57E4}" srcId="{BCFC632D-BE84-42C3-87E2-8D2C84A033C2}" destId="{0351C334-341E-4598-9611-550E5880CEEF}" srcOrd="3" destOrd="0" parTransId="{A3F2A5AA-E821-410C-B0E2-A73CB9EE48F7}" sibTransId="{78311925-90BE-4F56-BF7B-16D11A4A0A77}"/>
    <dgm:cxn modelId="{1EAFC543-CE72-4318-92E3-F275137427A4}" type="presOf" srcId="{0351C334-341E-4598-9611-550E5880CEEF}" destId="{8A10AD33-88F1-4A17-8F00-285307CABE17}" srcOrd="0" destOrd="0" presId="urn:microsoft.com/office/officeart/2005/8/layout/hierarchy2"/>
    <dgm:cxn modelId="{9F98CE94-AEE1-451F-8F37-92717129AF54}" type="presOf" srcId="{B882F48A-30E4-436A-BA2B-78BCBBF0EDD0}" destId="{A3FB83D2-5247-4E16-B7BF-D5279E9495CC}" srcOrd="0" destOrd="0" presId="urn:microsoft.com/office/officeart/2005/8/layout/hierarchy2"/>
    <dgm:cxn modelId="{7F46EA3F-1059-4BBB-BEE8-2E14D2948A50}" type="presOf" srcId="{38F9AD55-A4A4-4331-8809-1747C4A87294}" destId="{C3F45619-4349-4971-8362-E7D6472DB7DD}" srcOrd="0" destOrd="0" presId="urn:microsoft.com/office/officeart/2005/8/layout/hierarchy2"/>
    <dgm:cxn modelId="{8CB15C09-C4C7-4341-AA8F-4A1653A23DE4}" type="presOf" srcId="{A3F2A5AA-E821-410C-B0E2-A73CB9EE48F7}" destId="{E6BBF5D8-09EC-4D21-9C92-22166362005C}" srcOrd="0" destOrd="0" presId="urn:microsoft.com/office/officeart/2005/8/layout/hierarchy2"/>
    <dgm:cxn modelId="{F83AF02E-5F26-470E-9478-F373F5EF4973}" type="presOf" srcId="{9F2B30DD-3141-4A6E-AA6C-B52D43EEDCC6}" destId="{B0FFF7BA-B77A-419E-81C8-C97D30303FD6}" srcOrd="0" destOrd="0" presId="urn:microsoft.com/office/officeart/2005/8/layout/hierarchy2"/>
    <dgm:cxn modelId="{45DEEB2F-3D19-4DF8-B283-DC0E39987B02}" type="presOf" srcId="{BCFC632D-BE84-42C3-87E2-8D2C84A033C2}" destId="{00F279EB-BBE9-49AD-832E-4EF575C47D94}" srcOrd="0" destOrd="0" presId="urn:microsoft.com/office/officeart/2005/8/layout/hierarchy2"/>
    <dgm:cxn modelId="{BAFB44C9-01EA-45B3-9AAC-33E315A4F85A}" type="presOf" srcId="{38F9AD55-A4A4-4331-8809-1747C4A87294}" destId="{7EA17C66-B8AC-408D-BC5D-0E9426E2D169}" srcOrd="1" destOrd="0" presId="urn:microsoft.com/office/officeart/2005/8/layout/hierarchy2"/>
    <dgm:cxn modelId="{5A25222D-5866-46D7-B33D-02333DD53B89}" type="presOf" srcId="{21D3C953-F762-4D04-9086-D65437BA4DA3}" destId="{FAB84E43-5396-48FA-B038-18568FF915E5}" srcOrd="0" destOrd="0" presId="urn:microsoft.com/office/officeart/2005/8/layout/hierarchy2"/>
    <dgm:cxn modelId="{84CDB06A-4607-4C0B-A107-46EF372F238B}" type="presOf" srcId="{230E0C36-4A48-445B-A550-59949AD9F297}" destId="{1792308F-6EED-4D8B-A497-D9366BEE8359}" srcOrd="1" destOrd="0" presId="urn:microsoft.com/office/officeart/2005/8/layout/hierarchy2"/>
    <dgm:cxn modelId="{2CEB59BA-AF60-40D4-901A-B7526087F4A4}" type="presOf" srcId="{65A77D4C-80BC-4A2B-A3AF-4D6F1B9CC5FE}" destId="{DF51CDDD-7733-4F1F-8570-ACBCA55204AC}" srcOrd="0" destOrd="0" presId="urn:microsoft.com/office/officeart/2005/8/layout/hierarchy2"/>
    <dgm:cxn modelId="{2723982A-DA76-4149-98CC-751BFAB15780}" type="presOf" srcId="{1E0439A4-9193-4403-8669-D02EF627C192}" destId="{93C26B3C-38D0-400D-A799-D3A517C0C6EA}" srcOrd="1" destOrd="0" presId="urn:microsoft.com/office/officeart/2005/8/layout/hierarchy2"/>
    <dgm:cxn modelId="{6F237449-2179-4E96-8C7E-B9BF9F336A5C}" srcId="{ACBB1057-8E67-431B-BF23-DC94D966F656}" destId="{BCFC632D-BE84-42C3-87E2-8D2C84A033C2}" srcOrd="0" destOrd="0" parTransId="{EC111777-923B-4F4A-BD3B-B8F92BADF4D6}" sibTransId="{7428BD75-8187-4243-802B-FD1C00E5D4F0}"/>
    <dgm:cxn modelId="{624FEA9D-64A6-4050-A09A-F989C7BB77BF}" type="presOf" srcId="{1E0439A4-9193-4403-8669-D02EF627C192}" destId="{FEDF9CF8-3F65-4242-B994-9682556CFD3A}" srcOrd="0" destOrd="0" presId="urn:microsoft.com/office/officeart/2005/8/layout/hierarchy2"/>
    <dgm:cxn modelId="{96215037-14D0-41BA-A6FF-2CAD4F4A1895}" type="presOf" srcId="{21D3C953-F762-4D04-9086-D65437BA4DA3}" destId="{8A79683D-3B60-444D-93CD-CD5533D01575}" srcOrd="1" destOrd="0" presId="urn:microsoft.com/office/officeart/2005/8/layout/hierarchy2"/>
    <dgm:cxn modelId="{F1BB9DA4-B686-405A-8A07-0734C6D9A4D2}" srcId="{BCFC632D-BE84-42C3-87E2-8D2C84A033C2}" destId="{B882F48A-30E4-436A-BA2B-78BCBBF0EDD0}" srcOrd="1" destOrd="0" parTransId="{230E0C36-4A48-445B-A550-59949AD9F297}" sibTransId="{9C8F88AF-F6EC-49E9-84AF-AAB97E0DC8F0}"/>
    <dgm:cxn modelId="{C35CAECC-16FB-4B02-86C2-21BA8EFF4AAF}" type="presOf" srcId="{A3F2A5AA-E821-410C-B0E2-A73CB9EE48F7}" destId="{88939CA8-5D15-4963-957C-0A0DFF01C01D}" srcOrd="1" destOrd="0" presId="urn:microsoft.com/office/officeart/2005/8/layout/hierarchy2"/>
    <dgm:cxn modelId="{70ABF99F-4543-4945-9A3B-22AD6F771D49}" srcId="{BCFC632D-BE84-42C3-87E2-8D2C84A033C2}" destId="{CC5CCDA5-E7DE-4C7C-8241-71198F3137B3}" srcOrd="0" destOrd="0" parTransId="{21D3C953-F762-4D04-9086-D65437BA4DA3}" sibTransId="{0757620D-82B7-44F7-B5D4-63094191DED8}"/>
    <dgm:cxn modelId="{B445A379-B7DE-4B0C-8329-5BB240753055}" srcId="{BCFC632D-BE84-42C3-87E2-8D2C84A033C2}" destId="{9F2B30DD-3141-4A6E-AA6C-B52D43EEDCC6}" srcOrd="4" destOrd="0" parTransId="{1E0439A4-9193-4403-8669-D02EF627C192}" sibTransId="{035A7C85-137E-4881-B4E6-0BE41A39FAE4}"/>
    <dgm:cxn modelId="{CF2B1C05-8027-4C7A-BFDE-C9961EA57965}" srcId="{BCFC632D-BE84-42C3-87E2-8D2C84A033C2}" destId="{65A77D4C-80BC-4A2B-A3AF-4D6F1B9CC5FE}" srcOrd="2" destOrd="0" parTransId="{38F9AD55-A4A4-4331-8809-1747C4A87294}" sibTransId="{E702627C-6EB0-4B55-A820-FF17CE75C448}"/>
    <dgm:cxn modelId="{F8096310-CE1F-4267-B516-F3A8434D2578}" type="presParOf" srcId="{9FBBA231-7F0D-4AF9-ABCD-E483A224C029}" destId="{4E89C7D0-433D-47BB-9CEF-A8B39C2C48E9}" srcOrd="0" destOrd="0" presId="urn:microsoft.com/office/officeart/2005/8/layout/hierarchy2"/>
    <dgm:cxn modelId="{AA543288-CF77-4EAA-A967-645435944F81}" type="presParOf" srcId="{4E89C7D0-433D-47BB-9CEF-A8B39C2C48E9}" destId="{00F279EB-BBE9-49AD-832E-4EF575C47D94}" srcOrd="0" destOrd="0" presId="urn:microsoft.com/office/officeart/2005/8/layout/hierarchy2"/>
    <dgm:cxn modelId="{0D8860DE-EA8A-4B06-BE6B-0EDA8F981A91}" type="presParOf" srcId="{4E89C7D0-433D-47BB-9CEF-A8B39C2C48E9}" destId="{A4C4ED32-505B-44BC-8E9D-323AD54C04EB}" srcOrd="1" destOrd="0" presId="urn:microsoft.com/office/officeart/2005/8/layout/hierarchy2"/>
    <dgm:cxn modelId="{ADBC1B8E-67BA-4F53-B1C6-F33AC0E78895}" type="presParOf" srcId="{A4C4ED32-505B-44BC-8E9D-323AD54C04EB}" destId="{FAB84E43-5396-48FA-B038-18568FF915E5}" srcOrd="0" destOrd="0" presId="urn:microsoft.com/office/officeart/2005/8/layout/hierarchy2"/>
    <dgm:cxn modelId="{F230D297-2F55-490A-8A74-3B3D03E56CFE}" type="presParOf" srcId="{FAB84E43-5396-48FA-B038-18568FF915E5}" destId="{8A79683D-3B60-444D-93CD-CD5533D01575}" srcOrd="0" destOrd="0" presId="urn:microsoft.com/office/officeart/2005/8/layout/hierarchy2"/>
    <dgm:cxn modelId="{1C57F718-D62E-4249-B6ED-4495219CAF97}" type="presParOf" srcId="{A4C4ED32-505B-44BC-8E9D-323AD54C04EB}" destId="{BB1585A4-BBD0-4896-8918-B8E177AFB43C}" srcOrd="1" destOrd="0" presId="urn:microsoft.com/office/officeart/2005/8/layout/hierarchy2"/>
    <dgm:cxn modelId="{C0252E43-750C-48ED-9553-7B42BA6CB8F9}" type="presParOf" srcId="{BB1585A4-BBD0-4896-8918-B8E177AFB43C}" destId="{7076CBCA-44FA-464C-BA90-F85253FDDA8A}" srcOrd="0" destOrd="0" presId="urn:microsoft.com/office/officeart/2005/8/layout/hierarchy2"/>
    <dgm:cxn modelId="{8FE9A479-19A5-4786-BD9E-890766CA9986}" type="presParOf" srcId="{BB1585A4-BBD0-4896-8918-B8E177AFB43C}" destId="{667BE6B9-2F2D-4BE0-943E-1432BA4990FE}" srcOrd="1" destOrd="0" presId="urn:microsoft.com/office/officeart/2005/8/layout/hierarchy2"/>
    <dgm:cxn modelId="{C4B89247-DAAE-41F8-BE2C-DCF8C0A4FCAC}" type="presParOf" srcId="{A4C4ED32-505B-44BC-8E9D-323AD54C04EB}" destId="{5206EB4A-6252-4511-8326-24F727F20CDA}" srcOrd="2" destOrd="0" presId="urn:microsoft.com/office/officeart/2005/8/layout/hierarchy2"/>
    <dgm:cxn modelId="{BDB81C13-9542-4BD9-9189-2636255B5463}" type="presParOf" srcId="{5206EB4A-6252-4511-8326-24F727F20CDA}" destId="{1792308F-6EED-4D8B-A497-D9366BEE8359}" srcOrd="0" destOrd="0" presId="urn:microsoft.com/office/officeart/2005/8/layout/hierarchy2"/>
    <dgm:cxn modelId="{71C83846-8FC8-4E45-9ACF-2EBCD7DAA67B}" type="presParOf" srcId="{A4C4ED32-505B-44BC-8E9D-323AD54C04EB}" destId="{BA1CD941-5E7A-4954-969E-148E7E5158E3}" srcOrd="3" destOrd="0" presId="urn:microsoft.com/office/officeart/2005/8/layout/hierarchy2"/>
    <dgm:cxn modelId="{00ED9430-034E-4A0E-ABCD-8D9F21C5F5BA}" type="presParOf" srcId="{BA1CD941-5E7A-4954-969E-148E7E5158E3}" destId="{A3FB83D2-5247-4E16-B7BF-D5279E9495CC}" srcOrd="0" destOrd="0" presId="urn:microsoft.com/office/officeart/2005/8/layout/hierarchy2"/>
    <dgm:cxn modelId="{4DFDB1DB-A76C-407E-AB84-6564D5E6210D}" type="presParOf" srcId="{BA1CD941-5E7A-4954-969E-148E7E5158E3}" destId="{1A31FAF9-A46E-4922-A864-937572C61F70}" srcOrd="1" destOrd="0" presId="urn:microsoft.com/office/officeart/2005/8/layout/hierarchy2"/>
    <dgm:cxn modelId="{70242607-B4CB-4029-AEF3-E396EC3C808E}" type="presParOf" srcId="{A4C4ED32-505B-44BC-8E9D-323AD54C04EB}" destId="{C3F45619-4349-4971-8362-E7D6472DB7DD}" srcOrd="4" destOrd="0" presId="urn:microsoft.com/office/officeart/2005/8/layout/hierarchy2"/>
    <dgm:cxn modelId="{47FEDD95-8A1C-4964-91D1-61CAC001E601}" type="presParOf" srcId="{C3F45619-4349-4971-8362-E7D6472DB7DD}" destId="{7EA17C66-B8AC-408D-BC5D-0E9426E2D169}" srcOrd="0" destOrd="0" presId="urn:microsoft.com/office/officeart/2005/8/layout/hierarchy2"/>
    <dgm:cxn modelId="{F344F13D-984F-4CD9-AD50-7A4D1B2E533B}" type="presParOf" srcId="{A4C4ED32-505B-44BC-8E9D-323AD54C04EB}" destId="{F20BB5E8-8BEC-4CD8-8AC0-661B733D35C9}" srcOrd="5" destOrd="0" presId="urn:microsoft.com/office/officeart/2005/8/layout/hierarchy2"/>
    <dgm:cxn modelId="{2675A0EC-63E7-4E59-B86A-F9C71AD7FB05}" type="presParOf" srcId="{F20BB5E8-8BEC-4CD8-8AC0-661B733D35C9}" destId="{DF51CDDD-7733-4F1F-8570-ACBCA55204AC}" srcOrd="0" destOrd="0" presId="urn:microsoft.com/office/officeart/2005/8/layout/hierarchy2"/>
    <dgm:cxn modelId="{C1021A58-4305-4798-9957-BA9173B4DE8E}" type="presParOf" srcId="{F20BB5E8-8BEC-4CD8-8AC0-661B733D35C9}" destId="{E1552D85-45D6-4505-B7DC-A66E33D3789B}" srcOrd="1" destOrd="0" presId="urn:microsoft.com/office/officeart/2005/8/layout/hierarchy2"/>
    <dgm:cxn modelId="{288B1779-DB8A-427A-9FE5-2AEDD85B48FE}" type="presParOf" srcId="{A4C4ED32-505B-44BC-8E9D-323AD54C04EB}" destId="{E6BBF5D8-09EC-4D21-9C92-22166362005C}" srcOrd="6" destOrd="0" presId="urn:microsoft.com/office/officeart/2005/8/layout/hierarchy2"/>
    <dgm:cxn modelId="{12E148EC-DAE9-4C85-89C7-4350205A3A69}" type="presParOf" srcId="{E6BBF5D8-09EC-4D21-9C92-22166362005C}" destId="{88939CA8-5D15-4963-957C-0A0DFF01C01D}" srcOrd="0" destOrd="0" presId="urn:microsoft.com/office/officeart/2005/8/layout/hierarchy2"/>
    <dgm:cxn modelId="{B2AEB722-2C46-45DB-8F9F-A1BD40BDBD14}" type="presParOf" srcId="{A4C4ED32-505B-44BC-8E9D-323AD54C04EB}" destId="{B8EED39E-1FD0-4095-9C6F-C2066F3BA974}" srcOrd="7" destOrd="0" presId="urn:microsoft.com/office/officeart/2005/8/layout/hierarchy2"/>
    <dgm:cxn modelId="{C82DC62E-04BC-4447-B118-6B417E183C62}" type="presParOf" srcId="{B8EED39E-1FD0-4095-9C6F-C2066F3BA974}" destId="{8A10AD33-88F1-4A17-8F00-285307CABE17}" srcOrd="0" destOrd="0" presId="urn:microsoft.com/office/officeart/2005/8/layout/hierarchy2"/>
    <dgm:cxn modelId="{E7DC05AF-9503-4EB9-BDEC-E868B43D856D}" type="presParOf" srcId="{B8EED39E-1FD0-4095-9C6F-C2066F3BA974}" destId="{50992553-7ADF-426E-B8DF-B59F145EBAAD}" srcOrd="1" destOrd="0" presId="urn:microsoft.com/office/officeart/2005/8/layout/hierarchy2"/>
    <dgm:cxn modelId="{7707C1C9-6E09-4469-8868-57F86AD5BE57}" type="presParOf" srcId="{A4C4ED32-505B-44BC-8E9D-323AD54C04EB}" destId="{FEDF9CF8-3F65-4242-B994-9682556CFD3A}" srcOrd="8" destOrd="0" presId="urn:microsoft.com/office/officeart/2005/8/layout/hierarchy2"/>
    <dgm:cxn modelId="{98BB03E1-8B1E-4FEB-A28C-D245DACFBD5E}" type="presParOf" srcId="{FEDF9CF8-3F65-4242-B994-9682556CFD3A}" destId="{93C26B3C-38D0-400D-A799-D3A517C0C6EA}" srcOrd="0" destOrd="0" presId="urn:microsoft.com/office/officeart/2005/8/layout/hierarchy2"/>
    <dgm:cxn modelId="{46505BBC-A2B4-4986-8201-75CEEA9FCE64}" type="presParOf" srcId="{A4C4ED32-505B-44BC-8E9D-323AD54C04EB}" destId="{CD87E96E-1970-46D9-A892-CCC854A4ACF5}" srcOrd="9" destOrd="0" presId="urn:microsoft.com/office/officeart/2005/8/layout/hierarchy2"/>
    <dgm:cxn modelId="{BDF0EB82-DED8-434B-812A-A44B5676FAD6}" type="presParOf" srcId="{CD87E96E-1970-46D9-A892-CCC854A4ACF5}" destId="{B0FFF7BA-B77A-419E-81C8-C97D30303FD6}" srcOrd="0" destOrd="0" presId="urn:microsoft.com/office/officeart/2005/8/layout/hierarchy2"/>
    <dgm:cxn modelId="{9B533219-0A18-429B-99B1-2D4899E4BE69}" type="presParOf" srcId="{CD87E96E-1970-46D9-A892-CCC854A4ACF5}" destId="{F3A13374-189E-4BB7-B3B3-8455CD9BEEF8}" srcOrd="1" destOrd="0" presId="urn:microsoft.com/office/officeart/2005/8/layout/hierarchy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zh-CN" alt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C8E81BDA-56C2-47DC-9E18-894E298FFE88}" type="datetime1">
              <a:rPr lang="zh-CN" altLang="en-US"/>
              <a:pPr>
                <a:defRPr/>
              </a:pPr>
              <a:t>2016/6/25</a:t>
            </a:fld>
            <a:endParaRPr lang="zh-CN" altLang="en-US"/>
          </a:p>
        </p:txBody>
      </p:sp>
      <p:sp>
        <p:nvSpPr>
          <p:cNvPr id="3076"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sp>
      <p:sp>
        <p:nvSpPr>
          <p:cNvPr id="3077"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mpd="sng">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smtClean="0"/>
              <a:t>单击此处编辑母版文本样式</a:t>
            </a:r>
          </a:p>
          <a:p>
            <a:pPr>
              <a:defRPr/>
            </a:pPr>
            <a:r>
              <a:rPr lang="zh-CN" altLang="en-US" smtClean="0"/>
              <a:t>第二级</a:t>
            </a:r>
          </a:p>
          <a:p>
            <a:pPr>
              <a:defRPr/>
            </a:pPr>
            <a:r>
              <a:rPr lang="zh-CN" altLang="en-US" smtClean="0"/>
              <a:t>第三级</a:t>
            </a:r>
          </a:p>
          <a:p>
            <a:pPr>
              <a:defRPr/>
            </a:pPr>
            <a:r>
              <a:rPr lang="zh-CN" altLang="en-US" smtClean="0"/>
              <a:t>第四级</a:t>
            </a:r>
          </a:p>
          <a:p>
            <a:pPr>
              <a:defRPr/>
            </a:pPr>
            <a:r>
              <a:rPr lang="zh-CN" altLang="en-US" smtClean="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mtClean="0"/>
            </a:lvl1pPr>
          </a:lstStyle>
          <a:p>
            <a:pPr>
              <a:defRPr/>
            </a:pPr>
            <a:endParaRPr lang="zh-CN" alt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mtClean="0"/>
            </a:lvl1pPr>
          </a:lstStyle>
          <a:p>
            <a:pPr>
              <a:defRPr/>
            </a:pPr>
            <a:fld id="{8CDF2A45-745C-451D-B986-42A6AA1E02F7}" type="slidenum">
              <a:rPr lang="zh-CN" altLang="en-US"/>
              <a:pPr>
                <a:defRPr/>
              </a:pPr>
              <a:t>‹#›</a:t>
            </a:fld>
            <a:endParaRPr lang="zh-CN" altLang="en-US"/>
          </a:p>
        </p:txBody>
      </p:sp>
    </p:spTree>
    <p:extLst>
      <p:ext uri="{BB962C8B-B14F-4D97-AF65-F5344CB8AC3E}">
        <p14:creationId xmlns:p14="http://schemas.microsoft.com/office/powerpoint/2010/main" xmlns="" val="2999021543"/>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baike.baidu.com/view/878.ht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zh.wikipedia.org/wiki/%E9%A0%BB%E8%AD%9C%E6%95%88%E7%8E%8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a:t>
            </a:fld>
            <a:endParaRPr lang="zh-CN" altLang="en-US"/>
          </a:p>
        </p:txBody>
      </p:sp>
    </p:spTree>
    <p:extLst>
      <p:ext uri="{BB962C8B-B14F-4D97-AF65-F5344CB8AC3E}">
        <p14:creationId xmlns:p14="http://schemas.microsoft.com/office/powerpoint/2010/main" xmlns="" val="12940313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104</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一份来自</a:t>
            </a:r>
            <a:r>
              <a:rPr lang="en-US" altLang="zh-CN" sz="1200" b="0" i="0" kern="1200" dirty="0" err="1" smtClean="0">
                <a:solidFill>
                  <a:schemeClr val="tx1"/>
                </a:solidFill>
                <a:effectLst/>
                <a:latin typeface="Arial" panose="020B0604020202020204" pitchFamily="34" charset="0"/>
                <a:ea typeface="+mn-ea"/>
                <a:cs typeface="+mn-cs"/>
              </a:rPr>
              <a:t>ZoomEye</a:t>
            </a:r>
            <a:r>
              <a:rPr lang="zh-CN" altLang="en-US" sz="1200" b="0" i="0" kern="1200" dirty="0" smtClean="0">
                <a:solidFill>
                  <a:schemeClr val="tx1"/>
                </a:solidFill>
                <a:effectLst/>
                <a:latin typeface="Arial" panose="020B0604020202020204" pitchFamily="34" charset="0"/>
                <a:ea typeface="+mn-ea"/>
                <a:cs typeface="+mn-cs"/>
              </a:rPr>
              <a:t>的数据显示，全球范围使用这种有缺陷路由器的用户主要分布于中国和美国，在国内，有大约</a:t>
            </a:r>
            <a:r>
              <a:rPr lang="en-US" altLang="zh-CN" sz="1200" b="0" i="0" kern="1200" dirty="0" smtClean="0">
                <a:solidFill>
                  <a:schemeClr val="tx1"/>
                </a:solidFill>
                <a:effectLst/>
                <a:latin typeface="Arial" panose="020B0604020202020204" pitchFamily="34" charset="0"/>
                <a:ea typeface="+mn-ea"/>
                <a:cs typeface="+mn-cs"/>
              </a:rPr>
              <a:t>10</a:t>
            </a:r>
            <a:r>
              <a:rPr lang="zh-CN" altLang="en-US" sz="1200" b="0" i="0" kern="1200" dirty="0" smtClean="0">
                <a:solidFill>
                  <a:schemeClr val="tx1"/>
                </a:solidFill>
                <a:effectLst/>
                <a:latin typeface="Arial" panose="020B0604020202020204" pitchFamily="34" charset="0"/>
                <a:ea typeface="+mn-ea"/>
                <a:cs typeface="+mn-cs"/>
              </a:rPr>
              <a:t>万台</a:t>
            </a:r>
            <a:r>
              <a:rPr lang="en-US" altLang="zh-CN" sz="1200" b="0" i="0" kern="1200" dirty="0" smtClean="0">
                <a:solidFill>
                  <a:schemeClr val="tx1"/>
                </a:solidFill>
                <a:effectLst/>
                <a:latin typeface="Arial" panose="020B0604020202020204" pitchFamily="34" charset="0"/>
                <a:ea typeface="+mn-ea"/>
                <a:cs typeface="+mn-cs"/>
              </a:rPr>
              <a:t>TP-Link</a:t>
            </a:r>
            <a:r>
              <a:rPr lang="zh-CN" altLang="en-US" sz="1200" b="0" i="0" kern="1200" dirty="0" smtClean="0">
                <a:solidFill>
                  <a:schemeClr val="tx1"/>
                </a:solidFill>
                <a:effectLst/>
                <a:latin typeface="Arial" panose="020B0604020202020204" pitchFamily="34" charset="0"/>
                <a:ea typeface="+mn-ea"/>
                <a:cs typeface="+mn-cs"/>
              </a:rPr>
              <a:t>路由器存在后门缺陷，受影响用户达到百万级别。</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105</a:t>
            </a:fld>
            <a:endParaRPr lang="zh-CN" altLang="en-US"/>
          </a:p>
        </p:txBody>
      </p:sp>
    </p:spTree>
    <p:extLst>
      <p:ext uri="{BB962C8B-B14F-4D97-AF65-F5344CB8AC3E}">
        <p14:creationId xmlns:p14="http://schemas.microsoft.com/office/powerpoint/2010/main" xmlns="" val="2856878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先说下危害，危害相同，但是手段不同。</a:t>
            </a:r>
            <a:endParaRPr lang="en-US" altLang="zh-CN" dirty="0" smtClean="0"/>
          </a:p>
          <a:p>
            <a:endParaRPr lang="en-US" altLang="zh-CN" dirty="0" smtClean="0"/>
          </a:p>
          <a:p>
            <a:endParaRPr lang="en-US" altLang="zh-CN" dirty="0" smtClean="0"/>
          </a:p>
          <a:p>
            <a:r>
              <a:rPr lang="en-US" altLang="zh-CN" sz="1200" b="0" i="0" kern="1200" dirty="0" err="1" smtClean="0">
                <a:solidFill>
                  <a:schemeClr val="tx1"/>
                </a:solidFill>
                <a:effectLst/>
                <a:latin typeface="Arial" panose="020B0604020202020204" pitchFamily="34" charset="0"/>
                <a:ea typeface="+mn-ea"/>
                <a:cs typeface="+mn-cs"/>
              </a:rPr>
              <a:t>DoS</a:t>
            </a:r>
            <a:r>
              <a:rPr lang="zh-CN" altLang="en-US" sz="1200" b="0" i="0" kern="1200" dirty="0" smtClean="0">
                <a:solidFill>
                  <a:schemeClr val="tx1"/>
                </a:solidFill>
                <a:effectLst/>
                <a:latin typeface="Arial" panose="020B0604020202020204" pitchFamily="34" charset="0"/>
                <a:ea typeface="+mn-ea"/>
                <a:cs typeface="+mn-cs"/>
              </a:rPr>
              <a:t>攻击目标是要阻止合法用户访问无线网络，既有通过不断发送认证或反认证，反关联的请求使得客户机关联不上</a:t>
            </a:r>
            <a:r>
              <a:rPr lang="en-US" altLang="zh-CN" sz="1200" b="0" i="0" kern="1200" dirty="0" smtClean="0">
                <a:solidFill>
                  <a:schemeClr val="tx1"/>
                </a:solidFill>
                <a:effectLst/>
                <a:latin typeface="Arial" panose="020B0604020202020204" pitchFamily="34" charset="0"/>
                <a:ea typeface="+mn-ea"/>
                <a:cs typeface="+mn-cs"/>
              </a:rPr>
              <a:t>AP</a:t>
            </a:r>
            <a:r>
              <a:rPr lang="zh-CN" altLang="en-US" sz="1200" b="0" i="0" kern="1200" dirty="0" smtClean="0">
                <a:solidFill>
                  <a:schemeClr val="tx1"/>
                </a:solidFill>
                <a:effectLst/>
                <a:latin typeface="Arial" panose="020B0604020202020204" pitchFamily="34" charset="0"/>
                <a:ea typeface="+mn-ea"/>
                <a:cs typeface="+mn-cs"/>
              </a:rPr>
              <a:t>的的方式，又有通过伪造大量</a:t>
            </a:r>
            <a:r>
              <a:rPr lang="en-US" altLang="zh-CN" sz="1200" b="0" i="0" kern="1200" dirty="0" smtClean="0">
                <a:solidFill>
                  <a:schemeClr val="tx1"/>
                </a:solidFill>
                <a:effectLst/>
                <a:latin typeface="Arial" panose="020B0604020202020204" pitchFamily="34" charset="0"/>
                <a:ea typeface="+mn-ea"/>
                <a:cs typeface="+mn-cs"/>
              </a:rPr>
              <a:t>SSID</a:t>
            </a:r>
            <a:r>
              <a:rPr lang="zh-CN" altLang="en-US" sz="1200" b="0" i="0" kern="1200" dirty="0" smtClean="0">
                <a:solidFill>
                  <a:schemeClr val="tx1"/>
                </a:solidFill>
                <a:effectLst/>
                <a:latin typeface="Arial" panose="020B0604020202020204" pitchFamily="34" charset="0"/>
                <a:ea typeface="+mn-ea"/>
                <a:cs typeface="+mn-cs"/>
              </a:rPr>
              <a:t>，导致拒绝服务的方式。</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107</a:t>
            </a:fld>
            <a:endParaRPr lang="zh-CN" altLang="en-US">
              <a:solidFill>
                <a:srgbClr val="2A82B0"/>
              </a:solidFill>
            </a:endParaRPr>
          </a:p>
        </p:txBody>
      </p:sp>
    </p:spTree>
    <p:extLst>
      <p:ext uri="{BB962C8B-B14F-4D97-AF65-F5344CB8AC3E}">
        <p14:creationId xmlns:p14="http://schemas.microsoft.com/office/powerpoint/2010/main" xmlns="" val="3626080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dirty="0" smtClean="0">
                <a:solidFill>
                  <a:srgbClr val="2A82B0"/>
                </a:solidFill>
                <a:latin typeface="微软雅黑"/>
                <a:ea typeface="微软雅黑"/>
              </a:rPr>
              <a:t>当</a:t>
            </a:r>
            <a:r>
              <a:rPr lang="en-US" altLang="zh-CN" sz="1200" dirty="0" smtClean="0">
                <a:solidFill>
                  <a:srgbClr val="2A82B0"/>
                </a:solidFill>
                <a:latin typeface="微软雅黑"/>
                <a:ea typeface="微软雅黑"/>
              </a:rPr>
              <a:t>AP</a:t>
            </a:r>
            <a:r>
              <a:rPr lang="zh-CN" altLang="en-US" sz="1200" dirty="0" smtClean="0">
                <a:solidFill>
                  <a:srgbClr val="2A82B0"/>
                </a:solidFill>
                <a:latin typeface="微软雅黑"/>
                <a:ea typeface="微软雅黑"/>
              </a:rPr>
              <a:t>收到大量伪造的身份验证请求，超过其所能处理的能力时，</a:t>
            </a:r>
            <a:r>
              <a:rPr lang="en-US" altLang="zh-CN" sz="1200" dirty="0" smtClean="0">
                <a:solidFill>
                  <a:srgbClr val="2A82B0"/>
                </a:solidFill>
                <a:latin typeface="微软雅黑"/>
                <a:ea typeface="微软雅黑"/>
              </a:rPr>
              <a:t>AP</a:t>
            </a:r>
            <a:r>
              <a:rPr lang="zh-CN" altLang="en-US" sz="1200" dirty="0" smtClean="0">
                <a:solidFill>
                  <a:srgbClr val="2A82B0"/>
                </a:solidFill>
                <a:latin typeface="微软雅黑"/>
                <a:ea typeface="微软雅黑"/>
              </a:rPr>
              <a:t>将断开与其连接的客户端。</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108</a:t>
            </a:fld>
            <a:endParaRPr lang="zh-CN" altLang="en-US">
              <a:solidFill>
                <a:srgbClr val="2A82B0"/>
              </a:solidFill>
            </a:endParaRPr>
          </a:p>
        </p:txBody>
      </p:sp>
    </p:spTree>
    <p:extLst>
      <p:ext uri="{BB962C8B-B14F-4D97-AF65-F5344CB8AC3E}">
        <p14:creationId xmlns:p14="http://schemas.microsoft.com/office/powerpoint/2010/main" xmlns="" val="20916212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109</a:t>
            </a:fld>
            <a:endParaRPr lang="zh-CN" altLang="en-US">
              <a:solidFill>
                <a:srgbClr val="2A82B0"/>
              </a:solidFill>
            </a:endParaRPr>
          </a:p>
        </p:txBody>
      </p:sp>
    </p:spTree>
    <p:extLst>
      <p:ext uri="{BB962C8B-B14F-4D97-AF65-F5344CB8AC3E}">
        <p14:creationId xmlns:p14="http://schemas.microsoft.com/office/powerpoint/2010/main" xmlns="" val="33718639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solidFill>
                  <a:srgbClr val="2A82B0"/>
                </a:solidFill>
                <a:latin typeface="微软雅黑"/>
                <a:ea typeface="微软雅黑"/>
              </a:rPr>
              <a:t>xxx</a:t>
            </a:r>
          </a:p>
          <a:p>
            <a:r>
              <a:rPr lang="en-US" altLang="zh-CN" dirty="0" smtClean="0">
                <a:solidFill>
                  <a:srgbClr val="2A82B0"/>
                </a:solidFill>
                <a:latin typeface="微软雅黑"/>
                <a:ea typeface="微软雅黑"/>
              </a:rPr>
              <a:t>1</a:t>
            </a:r>
            <a:r>
              <a:rPr lang="zh-CN" altLang="en-US" dirty="0" smtClean="0">
                <a:solidFill>
                  <a:srgbClr val="2A82B0"/>
                </a:solidFill>
                <a:latin typeface="微软雅黑"/>
                <a:ea typeface="微软雅黑"/>
              </a:rPr>
              <a:t>无线接入点内置连接状态表，可显示出所有与该</a:t>
            </a:r>
            <a:r>
              <a:rPr lang="en-US" altLang="zh-CN" dirty="0" smtClean="0">
                <a:solidFill>
                  <a:srgbClr val="2A82B0"/>
                </a:solidFill>
                <a:latin typeface="微软雅黑"/>
                <a:ea typeface="微软雅黑"/>
              </a:rPr>
              <a:t>AP</a:t>
            </a:r>
            <a:r>
              <a:rPr lang="zh-CN" altLang="en-US" dirty="0" smtClean="0">
                <a:solidFill>
                  <a:srgbClr val="2A82B0"/>
                </a:solidFill>
                <a:latin typeface="微软雅黑"/>
                <a:ea typeface="微软雅黑"/>
              </a:rPr>
              <a:t>建立连接的无线客户端状态信息，比如</a:t>
            </a:r>
            <a:r>
              <a:rPr lang="en-US" altLang="zh-CN" sz="1200" b="0" i="0" kern="1200" dirty="0" smtClean="0">
                <a:solidFill>
                  <a:schemeClr val="tx1"/>
                </a:solidFill>
                <a:effectLst/>
                <a:latin typeface="Arial" panose="020B0604020202020204" pitchFamily="34" charset="0"/>
                <a:ea typeface="+mn-ea"/>
                <a:cs typeface="+mn-cs"/>
              </a:rPr>
              <a:t>IP</a:t>
            </a:r>
            <a:r>
              <a:rPr lang="zh-CN" altLang="en-US" sz="1200" b="0" i="0" kern="1200" dirty="0" smtClean="0">
                <a:solidFill>
                  <a:schemeClr val="tx1"/>
                </a:solidFill>
                <a:effectLst/>
                <a:latin typeface="Arial" panose="020B0604020202020204" pitchFamily="34" charset="0"/>
                <a:ea typeface="+mn-ea"/>
                <a:cs typeface="+mn-cs"/>
              </a:rPr>
              <a:t>地址，</a:t>
            </a:r>
            <a:r>
              <a:rPr lang="zh-CN" altLang="en-US" sz="1200" b="0" i="0" u="none" strike="noStrike" kern="1200" dirty="0" smtClean="0">
                <a:solidFill>
                  <a:schemeClr val="tx1"/>
                </a:solidFill>
                <a:effectLst/>
                <a:latin typeface="Arial" panose="020B0604020202020204" pitchFamily="34" charset="0"/>
                <a:ea typeface="+mn-ea"/>
                <a:cs typeface="+mn-cs"/>
                <a:hlinkClick r:id="rId3"/>
              </a:rPr>
              <a:t>子网掩码</a:t>
            </a:r>
            <a:r>
              <a:rPr lang="zh-CN" altLang="en-US" sz="1200" b="0" i="0" kern="1200" dirty="0" smtClean="0">
                <a:solidFill>
                  <a:schemeClr val="tx1"/>
                </a:solidFill>
                <a:effectLst/>
                <a:latin typeface="Arial" panose="020B0604020202020204" pitchFamily="34" charset="0"/>
                <a:ea typeface="+mn-ea"/>
                <a:cs typeface="+mn-cs"/>
              </a:rPr>
              <a:t>，网络类型。</a:t>
            </a:r>
            <a:endParaRPr lang="en-US" altLang="zh-CN" dirty="0" smtClean="0">
              <a:solidFill>
                <a:srgbClr val="2A82B0"/>
              </a:solidFill>
              <a:latin typeface="微软雅黑"/>
              <a:ea typeface="微软雅黑"/>
            </a:endParaRPr>
          </a:p>
          <a:p>
            <a:r>
              <a:rPr lang="zh-CN" altLang="en-US" dirty="0" smtClean="0">
                <a:solidFill>
                  <a:srgbClr val="2A82B0"/>
                </a:solidFill>
                <a:latin typeface="微软雅黑"/>
                <a:ea typeface="微软雅黑"/>
              </a:rPr>
              <a:t>路由通过</a:t>
            </a:r>
            <a:r>
              <a:rPr lang="zh-CN" altLang="en-US" sz="1200" b="0" i="0" kern="1200" dirty="0" smtClean="0">
                <a:solidFill>
                  <a:schemeClr val="tx1"/>
                </a:solidFill>
                <a:effectLst/>
                <a:latin typeface="Arial" panose="020B0604020202020204" pitchFamily="34" charset="0"/>
                <a:ea typeface="+mn-ea"/>
                <a:cs typeface="+mn-cs"/>
              </a:rPr>
              <a:t>网络中所有的链路状态信息，计算出到达每个目标精确的网络路径</a:t>
            </a:r>
            <a:endParaRPr lang="en-US" altLang="zh-CN" sz="1200" b="0" i="0" kern="1200" dirty="0" smtClean="0">
              <a:solidFill>
                <a:schemeClr val="tx1"/>
              </a:solidFill>
              <a:effectLst/>
              <a:latin typeface="Arial" panose="020B0604020202020204" pitchFamily="34" charset="0"/>
              <a:ea typeface="+mn-ea"/>
              <a:cs typeface="+mn-cs"/>
            </a:endParaRPr>
          </a:p>
          <a:p>
            <a:endParaRPr lang="en-US" sz="1200" b="0" i="0" kern="1200" dirty="0" smtClean="0">
              <a:solidFill>
                <a:schemeClr val="tx1"/>
              </a:solidFill>
              <a:effectLst/>
              <a:latin typeface="Arial" panose="020B0604020202020204" pitchFamily="34" charset="0"/>
              <a:ea typeface="+mn-ea"/>
              <a:cs typeface="+mn-cs"/>
            </a:endParaRPr>
          </a:p>
          <a:p>
            <a:endParaRPr lang="en-US" dirty="0" smtClean="0">
              <a:solidFill>
                <a:srgbClr val="2A82B0"/>
              </a:solidFill>
              <a:latin typeface="微软雅黑"/>
              <a:ea typeface="微软雅黑"/>
            </a:endParaRPr>
          </a:p>
          <a:p>
            <a:r>
              <a:rPr lang="en-US" altLang="zh-CN" dirty="0" smtClean="0">
                <a:solidFill>
                  <a:srgbClr val="2A82B0"/>
                </a:solidFill>
                <a:latin typeface="微软雅黑"/>
                <a:ea typeface="微软雅黑"/>
              </a:rPr>
              <a:t>2</a:t>
            </a:r>
            <a:r>
              <a:rPr lang="zh-CN" altLang="en-US" dirty="0" smtClean="0">
                <a:solidFill>
                  <a:srgbClr val="2A82B0"/>
                </a:solidFill>
                <a:latin typeface="微软雅黑"/>
                <a:ea typeface="微软雅黑"/>
              </a:rPr>
              <a:t>客户端关联表满后，合法客户端将无法再关联，导致拒绝服务攻击。</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110</a:t>
            </a:fld>
            <a:endParaRPr lang="zh-CN" altLang="en-US"/>
          </a:p>
        </p:txBody>
      </p:sp>
    </p:spTree>
    <p:extLst>
      <p:ext uri="{BB962C8B-B14F-4D97-AF65-F5344CB8AC3E}">
        <p14:creationId xmlns:p14="http://schemas.microsoft.com/office/powerpoint/2010/main" xmlns="" val="1055217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与之前反认证洪水攻击的流程基本相同。</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111</a:t>
            </a:fld>
            <a:endParaRPr lang="zh-CN" altLang="en-US"/>
          </a:p>
        </p:txBody>
      </p:sp>
    </p:spTree>
    <p:extLst>
      <p:ext uri="{BB962C8B-B14F-4D97-AF65-F5344CB8AC3E}">
        <p14:creationId xmlns:p14="http://schemas.microsoft.com/office/powerpoint/2010/main" xmlns="" val="28911028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b="1" dirty="0" smtClean="0">
                <a:solidFill>
                  <a:srgbClr val="2A82B0"/>
                </a:solidFill>
              </a:rPr>
              <a:t>这种攻击模式类似于 </a:t>
            </a:r>
            <a:r>
              <a:rPr lang="en-US" altLang="zh-CN" b="1" dirty="0" err="1" smtClean="0">
                <a:solidFill>
                  <a:srgbClr val="2A82B0"/>
                </a:solidFill>
              </a:rPr>
              <a:t>Fackap</a:t>
            </a:r>
            <a:r>
              <a:rPr lang="zh-CN" altLang="en-US" b="1" dirty="0" smtClean="0">
                <a:solidFill>
                  <a:srgbClr val="2A82B0"/>
                </a:solidFill>
              </a:rPr>
              <a:t>，就是向无线信道中发送大量虚假的 </a:t>
            </a:r>
            <a:r>
              <a:rPr lang="en-US" altLang="zh-CN" b="1" dirty="0" smtClean="0">
                <a:solidFill>
                  <a:srgbClr val="2A82B0"/>
                </a:solidFill>
              </a:rPr>
              <a:t>SSID</a:t>
            </a:r>
            <a:r>
              <a:rPr lang="zh-CN" altLang="en-US" b="1" dirty="0" smtClean="0">
                <a:solidFill>
                  <a:srgbClr val="2A82B0"/>
                </a:solidFill>
              </a:rPr>
              <a:t>，来充斥客户端的无线信号列表，使客户端找不到真实的</a:t>
            </a:r>
            <a:r>
              <a:rPr lang="en-US" altLang="zh-CN" b="1" dirty="0" smtClean="0">
                <a:solidFill>
                  <a:srgbClr val="2A82B0"/>
                </a:solidFill>
              </a:rPr>
              <a:t>AP</a:t>
            </a:r>
            <a:r>
              <a:rPr lang="zh-CN" altLang="en-US" b="1" dirty="0" smtClean="0">
                <a:solidFill>
                  <a:srgbClr val="2A82B0"/>
                </a:solidFill>
              </a:rPr>
              <a:t>，</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112</a:t>
            </a:fld>
            <a:endParaRPr lang="zh-CN" altLang="en-US"/>
          </a:p>
        </p:txBody>
      </p:sp>
    </p:spTree>
    <p:extLst>
      <p:ext uri="{BB962C8B-B14F-4D97-AF65-F5344CB8AC3E}">
        <p14:creationId xmlns:p14="http://schemas.microsoft.com/office/powerpoint/2010/main" xmlns="" val="6213264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在这里我们播放一个无线</a:t>
            </a:r>
            <a:r>
              <a:rPr lang="en-US" altLang="zh-CN" dirty="0" err="1" smtClean="0"/>
              <a:t>ssid</a:t>
            </a:r>
            <a:r>
              <a:rPr lang="zh-CN" altLang="en-US" dirty="0" smtClean="0"/>
              <a:t>干扰攻击的视频</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113</a:t>
            </a:fld>
            <a:endParaRPr lang="zh-CN" altLang="en-US"/>
          </a:p>
        </p:txBody>
      </p:sp>
    </p:spTree>
    <p:extLst>
      <p:ext uri="{BB962C8B-B14F-4D97-AF65-F5344CB8AC3E}">
        <p14:creationId xmlns:p14="http://schemas.microsoft.com/office/powerpoint/2010/main" xmlns="" val="29399204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在这里我们播放一个无线</a:t>
            </a:r>
            <a:r>
              <a:rPr lang="en-US" altLang="zh-CN" dirty="0" err="1" smtClean="0"/>
              <a:t>ssid</a:t>
            </a:r>
            <a:r>
              <a:rPr lang="zh-CN" altLang="en-US" dirty="0" smtClean="0"/>
              <a:t>干扰攻击的视频</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114</a:t>
            </a:fld>
            <a:endParaRPr lang="zh-CN" altLang="en-US"/>
          </a:p>
        </p:txBody>
      </p:sp>
    </p:spTree>
    <p:extLst>
      <p:ext uri="{BB962C8B-B14F-4D97-AF65-F5344CB8AC3E}">
        <p14:creationId xmlns:p14="http://schemas.microsoft.com/office/powerpoint/2010/main" xmlns="" val="293992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a:t>
            </a:fld>
            <a:endParaRPr lang="zh-CN" altLang="en-US"/>
          </a:p>
        </p:txBody>
      </p:sp>
    </p:spTree>
    <p:extLst>
      <p:ext uri="{BB962C8B-B14F-4D97-AF65-F5344CB8AC3E}">
        <p14:creationId xmlns:p14="http://schemas.microsoft.com/office/powerpoint/2010/main" xmlns="" val="1262703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展开</a:t>
            </a:r>
            <a:endParaRPr lang="en-US" altLang="zh-CN" dirty="0" smtClean="0"/>
          </a:p>
          <a:p>
            <a:r>
              <a:rPr lang="en-US" dirty="0" smtClean="0"/>
              <a:t>3</a:t>
            </a:r>
            <a:r>
              <a:rPr lang="zh-CN" altLang="en-US" dirty="0" smtClean="0"/>
              <a:t>？</a:t>
            </a:r>
            <a:endParaRPr lang="en-US" altLang="zh-CN" dirty="0" smtClean="0"/>
          </a:p>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117</a:t>
            </a:fld>
            <a:endParaRPr lang="zh-CN" altLang="en-US"/>
          </a:p>
        </p:txBody>
      </p:sp>
    </p:spTree>
    <p:extLst>
      <p:ext uri="{BB962C8B-B14F-4D97-AF65-F5344CB8AC3E}">
        <p14:creationId xmlns:p14="http://schemas.microsoft.com/office/powerpoint/2010/main" xmlns="" val="32969839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如何设置一个安全性高的密码是有学问的，针对无线路由密码来说，破解方法只有爆力破解攻击。所以不使用诸如生日，名字等常见弱口令很重要。密码也最好包含大小写、数字、特殊字符，长度</a:t>
            </a:r>
            <a:r>
              <a:rPr lang="en-US" altLang="zh-CN" dirty="0" smtClean="0"/>
              <a:t>10</a:t>
            </a:r>
            <a:r>
              <a:rPr lang="zh-CN" altLang="en-US" dirty="0" smtClean="0"/>
              <a:t>位以上。</a:t>
            </a:r>
            <a:endParaRPr lang="en-US" altLang="zh-CN" dirty="0" smtClean="0"/>
          </a:p>
          <a:p>
            <a:endParaRPr lang="en-US" altLang="zh-CN" dirty="0" smtClean="0"/>
          </a:p>
          <a:p>
            <a:r>
              <a:rPr lang="zh-CN" altLang="en-US" dirty="0" smtClean="0"/>
              <a:t>这是我从一个发布离线破解字典的网站上找到的</a:t>
            </a:r>
            <a:r>
              <a:rPr lang="en-US" altLang="zh-CN" dirty="0" smtClean="0"/>
              <a:t>hash</a:t>
            </a:r>
            <a:r>
              <a:rPr lang="zh-CN" altLang="en-US" dirty="0" smtClean="0"/>
              <a:t>字典，我们可以看到</a:t>
            </a:r>
            <a:endParaRPr lang="en-US" altLang="zh-CN" dirty="0" smtClean="0"/>
          </a:p>
          <a:p>
            <a:endParaRPr lang="en-US" altLang="zh-CN" dirty="0" smtClean="0"/>
          </a:p>
          <a:p>
            <a:r>
              <a:rPr lang="zh-CN" altLang="en-US" dirty="0" smtClean="0"/>
              <a:t>如果我们的密码强度足够，那么攻击者在破解密码上需要的时间空间要求都是不可达到的，就把暴力破解这唯一的一条路封死，保证我们的安全。</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119</a:t>
            </a:fld>
            <a:endParaRPr lang="zh-CN" altLang="en-US"/>
          </a:p>
        </p:txBody>
      </p:sp>
    </p:spTree>
    <p:extLst>
      <p:ext uri="{BB962C8B-B14F-4D97-AF65-F5344CB8AC3E}">
        <p14:creationId xmlns:p14="http://schemas.microsoft.com/office/powerpoint/2010/main" xmlns="" val="24712144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影响使用的方便程度</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121</a:t>
            </a:fld>
            <a:endParaRPr lang="zh-CN" altLang="en-US"/>
          </a:p>
        </p:txBody>
      </p:sp>
    </p:spTree>
    <p:extLst>
      <p:ext uri="{BB962C8B-B14F-4D97-AF65-F5344CB8AC3E}">
        <p14:creationId xmlns:p14="http://schemas.microsoft.com/office/powerpoint/2010/main" xmlns="" val="10401741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讲到这里我们的</a:t>
            </a:r>
            <a:r>
              <a:rPr lang="en-US" altLang="zh-CN" dirty="0" smtClean="0"/>
              <a:t>XX</a:t>
            </a:r>
            <a:r>
              <a:rPr lang="zh-CN" altLang="en-US" dirty="0" smtClean="0"/>
              <a:t>的培训主要知识就已经讲完了，下面我针对路由的发展趋势也就是智能无线路由做简单介绍，说一说只能路有可能存在的问题。然后简单讲一讲在无线路由安全之外，更广泛的无线安全</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122</a:t>
            </a:fld>
            <a:endParaRPr lang="zh-CN" altLang="en-US"/>
          </a:p>
        </p:txBody>
      </p:sp>
    </p:spTree>
    <p:extLst>
      <p:ext uri="{BB962C8B-B14F-4D97-AF65-F5344CB8AC3E}">
        <p14:creationId xmlns:p14="http://schemas.microsoft.com/office/powerpoint/2010/main" xmlns="" val="4029569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极路由、小米路由</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智能路由在快捷接入，手机</a:t>
            </a:r>
            <a:r>
              <a:rPr lang="en-US" altLang="zh-CN" sz="1200" kern="1200" dirty="0" smtClean="0">
                <a:solidFill>
                  <a:schemeClr val="tx1"/>
                </a:solidFill>
                <a:effectLst/>
                <a:latin typeface="Arial" panose="020B0604020202020204" pitchFamily="34" charset="0"/>
                <a:ea typeface="+mn-ea"/>
                <a:cs typeface="+mn-cs"/>
              </a:rPr>
              <a:t>APP</a:t>
            </a:r>
            <a:r>
              <a:rPr lang="zh-CN" altLang="zh-CN" sz="1200" kern="1200" dirty="0" smtClean="0">
                <a:solidFill>
                  <a:schemeClr val="tx1"/>
                </a:solidFill>
                <a:effectLst/>
                <a:latin typeface="Arial" panose="020B0604020202020204" pitchFamily="34" charset="0"/>
                <a:ea typeface="+mn-ea"/>
                <a:cs typeface="+mn-cs"/>
              </a:rPr>
              <a:t>远程监控和安装应用三个方面可能存在的安全隐患简单讲讲。是未来的研究方向</a:t>
            </a:r>
          </a:p>
          <a:p>
            <a:r>
              <a:rPr lang="zh-CN" altLang="zh-CN" sz="1200" kern="1200" dirty="0" smtClean="0">
                <a:solidFill>
                  <a:schemeClr val="tx1"/>
                </a:solidFill>
                <a:effectLst/>
                <a:latin typeface="Arial" panose="020B0604020202020204" pitchFamily="34" charset="0"/>
                <a:ea typeface="+mn-ea"/>
                <a:cs typeface="+mn-cs"/>
              </a:rPr>
              <a:t>智能路由多是由开源系统</a:t>
            </a:r>
            <a:r>
              <a:rPr lang="zh-CN" altLang="en-US" sz="1200" kern="1200" dirty="0" smtClean="0">
                <a:solidFill>
                  <a:schemeClr val="tx1"/>
                </a:solidFill>
                <a:effectLst/>
                <a:latin typeface="Arial" panose="020B0604020202020204" pitchFamily="34" charset="0"/>
                <a:ea typeface="+mn-ea"/>
                <a:cs typeface="+mn-cs"/>
              </a:rPr>
              <a:t>进行深度</a:t>
            </a:r>
            <a:r>
              <a:rPr lang="zh-CN" altLang="zh-CN" sz="1200" kern="1200" dirty="0" smtClean="0">
                <a:solidFill>
                  <a:schemeClr val="tx1"/>
                </a:solidFill>
                <a:effectLst/>
                <a:latin typeface="Arial" panose="020B0604020202020204" pitchFamily="34" charset="0"/>
                <a:ea typeface="+mn-ea"/>
                <a:cs typeface="+mn-cs"/>
              </a:rPr>
              <a:t>二次定制开发，从之前统计的国内手机系统与原生系统漏洞数量比较来看，定制开发一定是新安全漏洞的温床。</a:t>
            </a:r>
          </a:p>
          <a:p>
            <a:pPr marL="0" marR="0" lvl="1"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latin typeface="Arial" panose="020B0604020202020204" pitchFamily="34" charset="0"/>
                <a:ea typeface="+mn-ea"/>
                <a:cs typeface="+mn-cs"/>
                <a:sym typeface="Verdana" panose="020B0604030504040204" pitchFamily="34" charset="0"/>
              </a:rPr>
              <a:t>手机</a:t>
            </a:r>
            <a:r>
              <a:rPr lang="en-US" altLang="zh-CN" sz="1200" kern="1200" dirty="0" smtClean="0">
                <a:solidFill>
                  <a:schemeClr val="tx1"/>
                </a:solidFill>
                <a:latin typeface="Arial" panose="020B0604020202020204" pitchFamily="34" charset="0"/>
                <a:ea typeface="+mn-ea"/>
                <a:cs typeface="+mn-cs"/>
                <a:sym typeface="Verdana" panose="020B0604030504040204" pitchFamily="34" charset="0"/>
              </a:rPr>
              <a:t>APP</a:t>
            </a:r>
            <a:r>
              <a:rPr lang="zh-CN" altLang="en-US" sz="1200" kern="1200" dirty="0" smtClean="0">
                <a:solidFill>
                  <a:schemeClr val="tx1"/>
                </a:solidFill>
                <a:latin typeface="Arial" panose="020B0604020202020204" pitchFamily="34" charset="0"/>
                <a:ea typeface="+mn-ea"/>
                <a:cs typeface="+mn-cs"/>
                <a:sym typeface="Verdana" panose="020B0604030504040204" pitchFamily="34" charset="0"/>
              </a:rPr>
              <a:t>远程监控</a:t>
            </a:r>
            <a:r>
              <a:rPr lang="en-US" altLang="zh-CN" sz="1200" kern="1200" dirty="0" smtClean="0">
                <a:solidFill>
                  <a:schemeClr val="tx1"/>
                </a:solidFill>
                <a:latin typeface="Arial" panose="020B0604020202020204" pitchFamily="34" charset="0"/>
                <a:ea typeface="+mn-ea"/>
                <a:cs typeface="+mn-cs"/>
                <a:sym typeface="Verdana" panose="020B0604030504040204" pitchFamily="34" charset="0"/>
              </a:rPr>
              <a:t>,</a:t>
            </a:r>
            <a:r>
              <a:rPr lang="zh-CN" altLang="zh-CN" sz="1200" kern="1200" dirty="0" smtClean="0">
                <a:solidFill>
                  <a:schemeClr val="tx1"/>
                </a:solidFill>
                <a:effectLst/>
                <a:latin typeface="Arial" panose="020B0604020202020204" pitchFamily="34" charset="0"/>
                <a:ea typeface="+mn-ea"/>
                <a:cs typeface="+mn-cs"/>
              </a:rPr>
              <a:t>手机种马，手机与路由通信安全，</a:t>
            </a:r>
          </a:p>
          <a:p>
            <a:r>
              <a:rPr lang="zh-CN" altLang="zh-CN" sz="1200" kern="1200" dirty="0" smtClean="0">
                <a:solidFill>
                  <a:schemeClr val="tx1"/>
                </a:solidFill>
                <a:effectLst/>
                <a:latin typeface="Arial" panose="020B0604020202020204" pitchFamily="34" charset="0"/>
                <a:ea typeface="+mn-ea"/>
                <a:cs typeface="+mn-cs"/>
              </a:rPr>
              <a:t>快捷接入，小米是</a:t>
            </a:r>
            <a:r>
              <a:rPr lang="en-US" altLang="zh-CN" sz="1200" kern="1200" dirty="0" smtClean="0">
                <a:solidFill>
                  <a:schemeClr val="tx1"/>
                </a:solidFill>
                <a:effectLst/>
                <a:latin typeface="Arial" panose="020B0604020202020204" pitchFamily="34" charset="0"/>
                <a:ea typeface="+mn-ea"/>
                <a:cs typeface="+mn-cs"/>
              </a:rPr>
              <a:t>NFC</a:t>
            </a:r>
            <a:r>
              <a:rPr lang="zh-CN" altLang="zh-CN" sz="1200" kern="1200" dirty="0" smtClean="0">
                <a:solidFill>
                  <a:schemeClr val="tx1"/>
                </a:solidFill>
                <a:effectLst/>
                <a:latin typeface="Arial" panose="020B0604020202020204" pitchFamily="34" charset="0"/>
                <a:ea typeface="+mn-ea"/>
                <a:cs typeface="+mn-cs"/>
              </a:rPr>
              <a:t>，那么又涉及的</a:t>
            </a:r>
            <a:r>
              <a:rPr lang="en-US" altLang="zh-CN" sz="1200" kern="1200" dirty="0" smtClean="0">
                <a:solidFill>
                  <a:schemeClr val="tx1"/>
                </a:solidFill>
                <a:effectLst/>
                <a:latin typeface="Arial" panose="020B0604020202020204" pitchFamily="34" charset="0"/>
                <a:ea typeface="+mn-ea"/>
                <a:cs typeface="+mn-cs"/>
              </a:rPr>
              <a:t>NFC</a:t>
            </a:r>
            <a:r>
              <a:rPr lang="zh-CN" altLang="zh-CN" sz="1200" kern="1200" dirty="0" smtClean="0">
                <a:solidFill>
                  <a:schemeClr val="tx1"/>
                </a:solidFill>
                <a:effectLst/>
                <a:latin typeface="Arial" panose="020B0604020202020204" pitchFamily="34" charset="0"/>
                <a:ea typeface="+mn-ea"/>
                <a:cs typeface="+mn-cs"/>
              </a:rPr>
              <a:t>通信安全，是否可以向利用</a:t>
            </a:r>
            <a:r>
              <a:rPr lang="en-US" altLang="zh-CN" sz="1200" kern="1200" dirty="0" smtClean="0">
                <a:solidFill>
                  <a:schemeClr val="tx1"/>
                </a:solidFill>
                <a:effectLst/>
                <a:latin typeface="Arial" panose="020B0604020202020204" pitchFamily="34" charset="0"/>
                <a:ea typeface="+mn-ea"/>
                <a:cs typeface="+mn-cs"/>
              </a:rPr>
              <a:t>WPS</a:t>
            </a:r>
            <a:r>
              <a:rPr lang="zh-CN" altLang="zh-CN" sz="1200" kern="1200" dirty="0" smtClean="0">
                <a:solidFill>
                  <a:schemeClr val="tx1"/>
                </a:solidFill>
                <a:effectLst/>
                <a:latin typeface="Arial" panose="020B0604020202020204" pitchFamily="34" charset="0"/>
                <a:ea typeface="+mn-ea"/>
                <a:cs typeface="+mn-cs"/>
              </a:rPr>
              <a:t>破解路由那样破解</a:t>
            </a:r>
            <a:r>
              <a:rPr lang="zh-CN" altLang="en-US" sz="1200" kern="1200" dirty="0" smtClean="0">
                <a:solidFill>
                  <a:schemeClr val="tx1"/>
                </a:solidFill>
                <a:effectLst/>
                <a:latin typeface="Arial" panose="020B0604020202020204" pitchFamily="34" charset="0"/>
                <a:ea typeface="+mn-ea"/>
                <a:cs typeface="+mn-cs"/>
              </a:rPr>
              <a:t>类似的快捷接入方式</a:t>
            </a:r>
            <a:r>
              <a:rPr lang="zh-CN" altLang="zh-CN" sz="1200" kern="1200" dirty="0" smtClean="0">
                <a:solidFill>
                  <a:schemeClr val="tx1"/>
                </a:solidFill>
                <a:effectLst/>
                <a:latin typeface="Arial" panose="020B0604020202020204" pitchFamily="34" charset="0"/>
                <a:ea typeface="+mn-ea"/>
                <a:cs typeface="+mn-cs"/>
              </a:rPr>
              <a:t>也</a:t>
            </a:r>
            <a:r>
              <a:rPr lang="zh-CN" altLang="en-US" sz="1200" kern="1200" dirty="0" smtClean="0">
                <a:solidFill>
                  <a:schemeClr val="tx1"/>
                </a:solidFill>
                <a:effectLst/>
                <a:latin typeface="Arial" panose="020B0604020202020204" pitchFamily="34" charset="0"/>
                <a:ea typeface="+mn-ea"/>
                <a:cs typeface="+mn-cs"/>
              </a:rPr>
              <a:t>很</a:t>
            </a:r>
            <a:r>
              <a:rPr lang="zh-CN" altLang="zh-CN" sz="1200" kern="1200" dirty="0" smtClean="0">
                <a:solidFill>
                  <a:schemeClr val="tx1"/>
                </a:solidFill>
                <a:effectLst/>
                <a:latin typeface="Arial" panose="020B0604020202020204" pitchFamily="34" charset="0"/>
                <a:ea typeface="+mn-ea"/>
                <a:cs typeface="+mn-cs"/>
              </a:rPr>
              <a:t>值得研究。</a:t>
            </a:r>
          </a:p>
          <a:p>
            <a:r>
              <a:rPr lang="zh-CN" altLang="zh-CN" sz="1200" kern="1200" dirty="0" smtClean="0">
                <a:solidFill>
                  <a:schemeClr val="tx1"/>
                </a:solidFill>
                <a:effectLst/>
                <a:latin typeface="Arial" panose="020B0604020202020204" pitchFamily="34" charset="0"/>
                <a:ea typeface="+mn-ea"/>
                <a:cs typeface="+mn-cs"/>
              </a:rPr>
              <a:t>可以安装应用无疑对路由器自身安全造成了极大挑战，应用自身存在的漏洞在安装后就会成为路由器的漏洞，增大了漏洞产生的机会。</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云存储，信息泄露</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固件更新：第三方固件</a:t>
            </a:r>
            <a:endParaRPr lang="zh-CN" altLang="zh-CN" sz="1200" kern="1200" dirty="0" smtClean="0">
              <a:solidFill>
                <a:schemeClr val="tx1"/>
              </a:solidFill>
              <a:effectLst/>
              <a:latin typeface="Arial" panose="020B0604020202020204" pitchFamily="34" charset="0"/>
              <a:ea typeface="+mn-ea"/>
              <a:cs typeface="+mn-cs"/>
            </a:endParaRP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123</a:t>
            </a:fld>
            <a:endParaRPr lang="zh-CN" altLang="en-US"/>
          </a:p>
        </p:txBody>
      </p:sp>
    </p:spTree>
    <p:extLst>
      <p:ext uri="{BB962C8B-B14F-4D97-AF65-F5344CB8AC3E}">
        <p14:creationId xmlns:p14="http://schemas.microsoft.com/office/powerpoint/2010/main" xmlns="" val="46196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无线安全不仅有无线路由安全，还包括其他领域</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124</a:t>
            </a:fld>
            <a:endParaRPr lang="zh-CN" altLang="en-US"/>
          </a:p>
        </p:txBody>
      </p:sp>
    </p:spTree>
    <p:extLst>
      <p:ext uri="{BB962C8B-B14F-4D97-AF65-F5344CB8AC3E}">
        <p14:creationId xmlns:p14="http://schemas.microsoft.com/office/powerpoint/2010/main" xmlns="" val="15355497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indent="0">
              <a:spcBef>
                <a:spcPct val="20000"/>
              </a:spcBef>
              <a:buFont typeface="Arial" panose="020B0604020202020204" pitchFamily="34" charset="0"/>
              <a:buNone/>
            </a:pP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GSM</a:t>
            </a:r>
            <a:r>
              <a:rPr lang="zh-CN" altLang="en-US" sz="1200" b="0" i="0" kern="1200" dirty="0" smtClean="0">
                <a:solidFill>
                  <a:schemeClr val="tx1"/>
                </a:solidFill>
                <a:effectLst/>
                <a:latin typeface="Arial" panose="020B0604020202020204" pitchFamily="34" charset="0"/>
                <a:ea typeface="+mn-ea"/>
                <a:cs typeface="+mn-cs"/>
              </a:rPr>
              <a:t>是当前应用最为广泛的移动电话标准，简称</a:t>
            </a:r>
            <a:r>
              <a:rPr lang="en-US" altLang="zh-CN" sz="1200" b="0" i="0" kern="1200" dirty="0" smtClean="0">
                <a:solidFill>
                  <a:schemeClr val="tx1"/>
                </a:solidFill>
                <a:effectLst/>
                <a:latin typeface="Arial" panose="020B0604020202020204" pitchFamily="34" charset="0"/>
                <a:ea typeface="+mn-ea"/>
                <a:cs typeface="+mn-cs"/>
              </a:rPr>
              <a:t>2G</a:t>
            </a: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125</a:t>
            </a:fld>
            <a:endParaRPr lang="zh-CN" altLang="en-US"/>
          </a:p>
        </p:txBody>
      </p:sp>
    </p:spTree>
    <p:extLst>
      <p:ext uri="{BB962C8B-B14F-4D97-AF65-F5344CB8AC3E}">
        <p14:creationId xmlns:p14="http://schemas.microsoft.com/office/powerpoint/2010/main" xmlns="" val="16328480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126</a:t>
            </a:fld>
            <a:endParaRPr lang="zh-CN" altLang="en-US"/>
          </a:p>
        </p:txBody>
      </p:sp>
    </p:spTree>
    <p:extLst>
      <p:ext uri="{BB962C8B-B14F-4D97-AF65-F5344CB8AC3E}">
        <p14:creationId xmlns:p14="http://schemas.microsoft.com/office/powerpoint/2010/main" xmlns="" val="4505076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smtClean="0">
                <a:solidFill>
                  <a:schemeClr val="tx1"/>
                </a:solidFill>
                <a:latin typeface="Arial" panose="020B0604020202020204" pitchFamily="34" charset="0"/>
                <a:ea typeface="+mn-ea"/>
                <a:cs typeface="+mn-cs"/>
              </a:rPr>
              <a:t>SS7</a:t>
            </a:r>
            <a:r>
              <a:rPr lang="zh-CN" altLang="en-US" sz="1200" b="0" i="0" kern="1200" dirty="0" smtClean="0">
                <a:solidFill>
                  <a:schemeClr val="tx1"/>
                </a:solidFill>
                <a:latin typeface="Arial" panose="020B0604020202020204" pitchFamily="34" charset="0"/>
                <a:ea typeface="+mn-ea"/>
                <a:cs typeface="+mn-cs"/>
              </a:rPr>
              <a:t>是一种信令系统，它服务于电话公司之间，可以让手机在国与国之间漫游通话。根据国际协议规定，所有电信运营商必须通过</a:t>
            </a:r>
            <a:r>
              <a:rPr lang="en-US" altLang="zh-CN" sz="1200" b="0" i="0" kern="1200" dirty="0" smtClean="0">
                <a:solidFill>
                  <a:schemeClr val="tx1"/>
                </a:solidFill>
                <a:latin typeface="Arial" panose="020B0604020202020204" pitchFamily="34" charset="0"/>
                <a:ea typeface="+mn-ea"/>
                <a:cs typeface="+mn-cs"/>
              </a:rPr>
              <a:t>SS7</a:t>
            </a:r>
            <a:r>
              <a:rPr lang="zh-CN" altLang="en-US" sz="1200" b="0" i="0" kern="1200" dirty="0" smtClean="0">
                <a:solidFill>
                  <a:schemeClr val="tx1"/>
                </a:solidFill>
                <a:latin typeface="Arial" panose="020B0604020202020204" pitchFamily="34" charset="0"/>
                <a:ea typeface="+mn-ea"/>
                <a:cs typeface="+mn-cs"/>
              </a:rPr>
              <a:t>系统将其客户信息提供给另一家运营商。</a:t>
            </a:r>
          </a:p>
          <a:p>
            <a:r>
              <a:rPr lang="zh-CN" altLang="en-US" sz="1200" b="0" i="0" kern="1200" dirty="0" smtClean="0">
                <a:solidFill>
                  <a:schemeClr val="tx1"/>
                </a:solidFill>
                <a:latin typeface="Arial" panose="020B0604020202020204" pitchFamily="34" charset="0"/>
                <a:ea typeface="+mn-ea"/>
                <a:cs typeface="+mn-cs"/>
              </a:rPr>
              <a:t>对手机号码发出</a:t>
            </a:r>
            <a:r>
              <a:rPr lang="en-US" altLang="zh-CN" sz="1200" b="0" i="0" kern="1200" dirty="0" smtClean="0">
                <a:solidFill>
                  <a:schemeClr val="tx1"/>
                </a:solidFill>
                <a:latin typeface="Arial" panose="020B0604020202020204" pitchFamily="34" charset="0"/>
                <a:ea typeface="+mn-ea"/>
                <a:cs typeface="+mn-cs"/>
              </a:rPr>
              <a:t>SS7</a:t>
            </a:r>
            <a:r>
              <a:rPr lang="zh-CN" altLang="en-US" sz="1200" b="0" i="0" kern="1200" dirty="0" smtClean="0">
                <a:solidFill>
                  <a:schemeClr val="tx1"/>
                </a:solidFill>
                <a:latin typeface="Arial" panose="020B0604020202020204" pitchFamily="34" charset="0"/>
                <a:ea typeface="+mn-ea"/>
                <a:cs typeface="+mn-cs"/>
              </a:rPr>
              <a:t>请求，会立刻得到该手机的唯一标识符</a:t>
            </a:r>
            <a:r>
              <a:rPr lang="en-US" altLang="zh-CN" sz="1200" b="0" i="0" kern="1200" dirty="0" smtClean="0">
                <a:solidFill>
                  <a:schemeClr val="tx1"/>
                </a:solidFill>
                <a:latin typeface="Arial" panose="020B0604020202020204" pitchFamily="34" charset="0"/>
                <a:ea typeface="+mn-ea"/>
                <a:cs typeface="+mn-cs"/>
              </a:rPr>
              <a:t>(IMEI</a:t>
            </a:r>
            <a:r>
              <a:rPr lang="zh-CN" altLang="en-US" sz="1200" b="0" i="0" kern="1200" dirty="0" smtClean="0">
                <a:solidFill>
                  <a:schemeClr val="tx1"/>
                </a:solidFill>
                <a:latin typeface="Arial" panose="020B0604020202020204" pitchFamily="34" charset="0"/>
                <a:ea typeface="+mn-ea"/>
                <a:cs typeface="+mn-cs"/>
              </a:rPr>
              <a:t>码</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，进一步则可获取该手机使用者的名字和联系方式。不管用户是否开启了手机漫游，不管他们使用什么样的账户，这种方式都行得通。而最令人不安的是，它会显示当前手机连接到的最近的信号塔。</a:t>
            </a:r>
          </a:p>
          <a:p>
            <a:r>
              <a:rPr lang="zh-CN" altLang="en-US" sz="1200" b="0" i="0" kern="1200" dirty="0" smtClean="0">
                <a:solidFill>
                  <a:schemeClr val="tx1"/>
                </a:solidFill>
                <a:latin typeface="Arial" panose="020B0604020202020204" pitchFamily="34" charset="0"/>
                <a:ea typeface="+mn-ea"/>
                <a:cs typeface="+mn-cs"/>
              </a:rPr>
              <a:t>只要别有用心的黑客能够访问</a:t>
            </a:r>
            <a:r>
              <a:rPr lang="en-US" altLang="zh-CN" sz="1200" b="0" i="0" kern="1200" dirty="0" smtClean="0">
                <a:solidFill>
                  <a:schemeClr val="tx1"/>
                </a:solidFill>
                <a:latin typeface="Arial" panose="020B0604020202020204" pitchFamily="34" charset="0"/>
                <a:ea typeface="+mn-ea"/>
                <a:cs typeface="+mn-cs"/>
              </a:rPr>
              <a:t>SS7</a:t>
            </a:r>
            <a:r>
              <a:rPr lang="zh-CN" altLang="en-US" sz="1200" b="0" i="0" kern="1200" dirty="0" smtClean="0">
                <a:solidFill>
                  <a:schemeClr val="tx1"/>
                </a:solidFill>
                <a:latin typeface="Arial" panose="020B0604020202020204" pitchFamily="34" charset="0"/>
                <a:ea typeface="+mn-ea"/>
                <a:cs typeface="+mn-cs"/>
              </a:rPr>
              <a:t>系统，通过该信息，他们实际上就可以将特定手机号码的所有通话转移到一台在线录音设备，然后在用户不知不觉时使用中间人攻击，将通话重定向到原本的被叫号码上，监听任何手机通话。这种入侵方式还能将手机用户的地理位置跟踪信息在类似谷歌地图这样的应用中显示出来。</a:t>
            </a: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127</a:t>
            </a:fld>
            <a:endParaRPr lang="zh-CN" altLang="en-US"/>
          </a:p>
        </p:txBody>
      </p:sp>
    </p:spTree>
    <p:extLst>
      <p:ext uri="{BB962C8B-B14F-4D97-AF65-F5344CB8AC3E}">
        <p14:creationId xmlns:p14="http://schemas.microsoft.com/office/powerpoint/2010/main" xmlns="" val="4505076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早在</a:t>
            </a:r>
            <a:r>
              <a:rPr lang="en-US" altLang="zh-CN" sz="1200" b="0" i="0" kern="1200" dirty="0" smtClean="0">
                <a:solidFill>
                  <a:schemeClr val="tx1"/>
                </a:solidFill>
                <a:effectLst/>
                <a:latin typeface="Arial" panose="020B0604020202020204" pitchFamily="34" charset="0"/>
                <a:ea typeface="+mn-ea"/>
                <a:cs typeface="+mn-cs"/>
              </a:rPr>
              <a:t>2008</a:t>
            </a:r>
            <a:r>
              <a:rPr lang="zh-CN" altLang="en-US" sz="1200" b="0" i="0" kern="1200" dirty="0" smtClean="0">
                <a:solidFill>
                  <a:schemeClr val="tx1"/>
                </a:solidFill>
                <a:effectLst/>
                <a:latin typeface="Arial" panose="020B0604020202020204" pitchFamily="34" charset="0"/>
                <a:ea typeface="+mn-ea"/>
                <a:cs typeface="+mn-cs"/>
              </a:rPr>
              <a:t>年</a:t>
            </a:r>
            <a:r>
              <a:rPr lang="en-US" altLang="zh-CN" sz="1200" b="0" i="0" kern="1200" dirty="0" smtClean="0">
                <a:solidFill>
                  <a:schemeClr val="tx1"/>
                </a:solidFill>
                <a:effectLst/>
                <a:latin typeface="Arial" panose="020B0604020202020204" pitchFamily="34" charset="0"/>
                <a:ea typeface="+mn-ea"/>
                <a:cs typeface="+mn-cs"/>
              </a:rPr>
              <a:t>4</a:t>
            </a:r>
            <a:r>
              <a:rPr lang="zh-CN" altLang="en-US" sz="1200" b="0" i="0" kern="1200" dirty="0" smtClean="0">
                <a:solidFill>
                  <a:schemeClr val="tx1"/>
                </a:solidFill>
                <a:effectLst/>
                <a:latin typeface="Arial" panose="020B0604020202020204" pitchFamily="34" charset="0"/>
                <a:ea typeface="+mn-ea"/>
                <a:cs typeface="+mn-cs"/>
              </a:rPr>
              <a:t>月，位于德国汉堡的研究员已经破解了当时热门</a:t>
            </a:r>
            <a:r>
              <a:rPr lang="en-US" altLang="zh-CN" sz="1200" b="0" i="0" kern="1200" dirty="0" err="1" smtClean="0">
                <a:solidFill>
                  <a:schemeClr val="tx1"/>
                </a:solidFill>
                <a:effectLst/>
                <a:latin typeface="Arial" panose="020B0604020202020204" pitchFamily="34" charset="0"/>
                <a:ea typeface="+mn-ea"/>
                <a:cs typeface="+mn-cs"/>
              </a:rPr>
              <a:t>Mifare</a:t>
            </a:r>
            <a:r>
              <a:rPr lang="en-US" altLang="zh-CN" sz="1200" b="0" i="0" kern="1200" dirty="0" smtClean="0">
                <a:solidFill>
                  <a:schemeClr val="tx1"/>
                </a:solidFill>
                <a:effectLst/>
                <a:latin typeface="Arial" panose="020B0604020202020204" pitchFamily="34" charset="0"/>
                <a:ea typeface="+mn-ea"/>
                <a:cs typeface="+mn-cs"/>
              </a:rPr>
              <a:t> Classic RFID</a:t>
            </a:r>
            <a:r>
              <a:rPr lang="zh-CN" altLang="en-US" sz="1200" b="0" i="0" kern="1200" dirty="0" smtClean="0">
                <a:solidFill>
                  <a:schemeClr val="tx1"/>
                </a:solidFill>
                <a:effectLst/>
                <a:latin typeface="Arial" panose="020B0604020202020204" pitchFamily="34" charset="0"/>
                <a:ea typeface="+mn-ea"/>
                <a:cs typeface="+mn-cs"/>
              </a:rPr>
              <a:t>芯片的加密方法。该器件被许多智能卡所采用，包括收费、门禁卡。</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很多</a:t>
            </a:r>
            <a:r>
              <a:rPr lang="en-US" altLang="zh-CN" sz="1200" b="0" i="0" kern="1200" dirty="0" smtClean="0">
                <a:solidFill>
                  <a:schemeClr val="tx1"/>
                </a:solidFill>
                <a:effectLst/>
                <a:latin typeface="Arial" panose="020B0604020202020204" pitchFamily="34" charset="0"/>
                <a:ea typeface="+mn-ea"/>
                <a:cs typeface="+mn-cs"/>
              </a:rPr>
              <a:t>RFID</a:t>
            </a:r>
            <a:r>
              <a:rPr lang="zh-CN" altLang="en-US" sz="1200" b="0" i="0" kern="1200" dirty="0" smtClean="0">
                <a:solidFill>
                  <a:schemeClr val="tx1"/>
                </a:solidFill>
                <a:effectLst/>
                <a:latin typeface="Arial" panose="020B0604020202020204" pitchFamily="34" charset="0"/>
                <a:ea typeface="+mn-ea"/>
                <a:cs typeface="+mn-cs"/>
              </a:rPr>
              <a:t>芯片卡像公交一卡通一样具有银行卡性质，被应用于商场和超市的购物卡、大学饭卡、电影院的计次卡等多种环境中，一旦加密被破解，就可被大量伪造或任意篡改芯片内容，造成经济损失。</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128</a:t>
            </a:fld>
            <a:endParaRPr lang="zh-CN" altLang="en-US"/>
          </a:p>
        </p:txBody>
      </p:sp>
    </p:spTree>
    <p:extLst>
      <p:ext uri="{BB962C8B-B14F-4D97-AF65-F5344CB8AC3E}">
        <p14:creationId xmlns:p14="http://schemas.microsoft.com/office/powerpoint/2010/main" xmlns="" val="3556639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正式将无线路由安全之前先看一个</a:t>
            </a:r>
            <a:r>
              <a:rPr lang="zh-CN" altLang="en-US" sz="1200" kern="1200" baseline="0" dirty="0" smtClean="0">
                <a:solidFill>
                  <a:schemeClr val="tx1"/>
                </a:solidFill>
                <a:effectLst/>
                <a:latin typeface="Arial" panose="020B0604020202020204" pitchFamily="34" charset="0"/>
                <a:ea typeface="+mn-ea"/>
                <a:cs typeface="+mn-cs"/>
              </a:rPr>
              <a:t> </a:t>
            </a:r>
            <a:r>
              <a:rPr lang="zh-CN" altLang="zh-CN" sz="1200" kern="1200" dirty="0" smtClean="0">
                <a:solidFill>
                  <a:schemeClr val="tx1"/>
                </a:solidFill>
                <a:effectLst/>
                <a:latin typeface="Arial" panose="020B0604020202020204" pitchFamily="34" charset="0"/>
                <a:ea typeface="+mn-ea"/>
                <a:cs typeface="+mn-cs"/>
              </a:rPr>
              <a:t>无线安全的案例。</a:t>
            </a:r>
            <a:endParaRPr lang="en-US" sz="1000" kern="100" dirty="0" smtClean="0">
              <a:latin typeface="Times New Roman" panose="02020603050405020304" pitchFamily="18" charset="0"/>
            </a:endParaRPr>
          </a:p>
          <a:p>
            <a:pPr marL="0" marR="0" algn="just">
              <a:spcBef>
                <a:spcPts val="0"/>
              </a:spcBef>
              <a:spcAft>
                <a:spcPts val="0"/>
              </a:spcAft>
            </a:pPr>
            <a:r>
              <a:rPr lang="en-US" sz="1000" kern="100" dirty="0" smtClean="0">
                <a:latin typeface="Times New Roman" panose="02020603050405020304" pitchFamily="18" charset="0"/>
              </a:rPr>
              <a:t> </a:t>
            </a: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a:p>
            <a:endParaRPr lang="en-US" altLang="zh-CN" sz="1000" b="0" i="0" kern="1200" dirty="0" smtClean="0">
              <a:solidFill>
                <a:schemeClr val="tx1"/>
              </a:solidFill>
              <a:effectLst/>
              <a:latin typeface="Arial" panose="020B0604020202020204" pitchFamily="34" charset="0"/>
              <a:ea typeface="+mn-ea"/>
              <a:cs typeface="+mn-cs"/>
              <a:sym typeface="Verdana" panose="020B0604030504040204" pitchFamily="34" charset="0"/>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a:t>
            </a:fld>
            <a:endParaRPr lang="zh-CN" altLang="en-US"/>
          </a:p>
        </p:txBody>
      </p:sp>
    </p:spTree>
    <p:extLst>
      <p:ext uri="{BB962C8B-B14F-4D97-AF65-F5344CB8AC3E}">
        <p14:creationId xmlns:p14="http://schemas.microsoft.com/office/powerpoint/2010/main" xmlns="" val="11819015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早在</a:t>
            </a:r>
            <a:r>
              <a:rPr lang="en-US" altLang="zh-CN" sz="1200" b="0" i="0" kern="1200" dirty="0" smtClean="0">
                <a:solidFill>
                  <a:schemeClr val="tx1"/>
                </a:solidFill>
                <a:effectLst/>
                <a:latin typeface="Arial" panose="020B0604020202020204" pitchFamily="34" charset="0"/>
                <a:ea typeface="+mn-ea"/>
                <a:cs typeface="+mn-cs"/>
              </a:rPr>
              <a:t>2008</a:t>
            </a:r>
            <a:r>
              <a:rPr lang="zh-CN" altLang="en-US" sz="1200" b="0" i="0" kern="1200" dirty="0" smtClean="0">
                <a:solidFill>
                  <a:schemeClr val="tx1"/>
                </a:solidFill>
                <a:effectLst/>
                <a:latin typeface="Arial" panose="020B0604020202020204" pitchFamily="34" charset="0"/>
                <a:ea typeface="+mn-ea"/>
                <a:cs typeface="+mn-cs"/>
              </a:rPr>
              <a:t>年</a:t>
            </a:r>
            <a:r>
              <a:rPr lang="en-US" altLang="zh-CN" sz="1200" b="0" i="0" kern="1200" dirty="0" smtClean="0">
                <a:solidFill>
                  <a:schemeClr val="tx1"/>
                </a:solidFill>
                <a:effectLst/>
                <a:latin typeface="Arial" panose="020B0604020202020204" pitchFamily="34" charset="0"/>
                <a:ea typeface="+mn-ea"/>
                <a:cs typeface="+mn-cs"/>
              </a:rPr>
              <a:t>4</a:t>
            </a:r>
            <a:r>
              <a:rPr lang="zh-CN" altLang="en-US" sz="1200" b="0" i="0" kern="1200" dirty="0" smtClean="0">
                <a:solidFill>
                  <a:schemeClr val="tx1"/>
                </a:solidFill>
                <a:effectLst/>
                <a:latin typeface="Arial" panose="020B0604020202020204" pitchFamily="34" charset="0"/>
                <a:ea typeface="+mn-ea"/>
                <a:cs typeface="+mn-cs"/>
              </a:rPr>
              <a:t>月，位于德国汉堡的研究员已经破解了当时热门</a:t>
            </a:r>
            <a:r>
              <a:rPr lang="en-US" altLang="zh-CN" sz="1200" b="0" i="0" kern="1200" dirty="0" err="1" smtClean="0">
                <a:solidFill>
                  <a:schemeClr val="tx1"/>
                </a:solidFill>
                <a:effectLst/>
                <a:latin typeface="Arial" panose="020B0604020202020204" pitchFamily="34" charset="0"/>
                <a:ea typeface="+mn-ea"/>
                <a:cs typeface="+mn-cs"/>
              </a:rPr>
              <a:t>Mifare</a:t>
            </a:r>
            <a:r>
              <a:rPr lang="en-US" altLang="zh-CN" sz="1200" b="0" i="0" kern="1200" dirty="0" smtClean="0">
                <a:solidFill>
                  <a:schemeClr val="tx1"/>
                </a:solidFill>
                <a:effectLst/>
                <a:latin typeface="Arial" panose="020B0604020202020204" pitchFamily="34" charset="0"/>
                <a:ea typeface="+mn-ea"/>
                <a:cs typeface="+mn-cs"/>
              </a:rPr>
              <a:t> Classic RFID</a:t>
            </a:r>
            <a:r>
              <a:rPr lang="zh-CN" altLang="en-US" sz="1200" b="0" i="0" kern="1200" dirty="0" smtClean="0">
                <a:solidFill>
                  <a:schemeClr val="tx1"/>
                </a:solidFill>
                <a:effectLst/>
                <a:latin typeface="Arial" panose="020B0604020202020204" pitchFamily="34" charset="0"/>
                <a:ea typeface="+mn-ea"/>
                <a:cs typeface="+mn-cs"/>
              </a:rPr>
              <a:t>芯片的加密方法。该器件被许多智能卡所采用，包括收费、门禁卡。</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很多</a:t>
            </a:r>
            <a:r>
              <a:rPr lang="en-US" altLang="zh-CN" sz="1200" b="0" i="0" kern="1200" dirty="0" smtClean="0">
                <a:solidFill>
                  <a:schemeClr val="tx1"/>
                </a:solidFill>
                <a:effectLst/>
                <a:latin typeface="Arial" panose="020B0604020202020204" pitchFamily="34" charset="0"/>
                <a:ea typeface="+mn-ea"/>
                <a:cs typeface="+mn-cs"/>
              </a:rPr>
              <a:t>RFID</a:t>
            </a:r>
            <a:r>
              <a:rPr lang="zh-CN" altLang="en-US" sz="1200" b="0" i="0" kern="1200" dirty="0" smtClean="0">
                <a:solidFill>
                  <a:schemeClr val="tx1"/>
                </a:solidFill>
                <a:effectLst/>
                <a:latin typeface="Arial" panose="020B0604020202020204" pitchFamily="34" charset="0"/>
                <a:ea typeface="+mn-ea"/>
                <a:cs typeface="+mn-cs"/>
              </a:rPr>
              <a:t>芯片卡像公交一卡通一样具有银行卡性质，被应用于商场和超市的购物卡、大学饭卡、电影院的计次卡等多种环境中，一旦加密被破解，就可被大量伪造或任意篡改芯片内容，造成经济损失。</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129</a:t>
            </a:fld>
            <a:endParaRPr lang="zh-CN" altLang="en-US"/>
          </a:p>
        </p:txBody>
      </p:sp>
    </p:spTree>
    <p:extLst>
      <p:ext uri="{BB962C8B-B14F-4D97-AF65-F5344CB8AC3E}">
        <p14:creationId xmlns:p14="http://schemas.microsoft.com/office/powerpoint/2010/main" xmlns="" val="35566395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130</a:t>
            </a:fld>
            <a:endParaRPr lang="zh-CN" altLang="en-US"/>
          </a:p>
        </p:txBody>
      </p:sp>
    </p:spTree>
    <p:extLst>
      <p:ext uri="{BB962C8B-B14F-4D97-AF65-F5344CB8AC3E}">
        <p14:creationId xmlns:p14="http://schemas.microsoft.com/office/powerpoint/2010/main" xmlns="" val="37198860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131</a:t>
            </a:fld>
            <a:endParaRPr lang="zh-CN" altLang="en-US"/>
          </a:p>
        </p:txBody>
      </p:sp>
    </p:spTree>
    <p:extLst>
      <p:ext uri="{BB962C8B-B14F-4D97-AF65-F5344CB8AC3E}">
        <p14:creationId xmlns:p14="http://schemas.microsoft.com/office/powerpoint/2010/main" xmlns="" val="2604100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正式将无线路由安全之前先看一个</a:t>
            </a:r>
            <a:r>
              <a:rPr lang="zh-CN" altLang="en-US" sz="1200" kern="1200" baseline="0" dirty="0" smtClean="0">
                <a:solidFill>
                  <a:schemeClr val="tx1"/>
                </a:solidFill>
                <a:effectLst/>
                <a:latin typeface="Arial" panose="020B0604020202020204" pitchFamily="34" charset="0"/>
                <a:ea typeface="+mn-ea"/>
                <a:cs typeface="+mn-cs"/>
              </a:rPr>
              <a:t> </a:t>
            </a:r>
            <a:r>
              <a:rPr lang="zh-CN" altLang="zh-CN" sz="1200" kern="1200" dirty="0" smtClean="0">
                <a:solidFill>
                  <a:schemeClr val="tx1"/>
                </a:solidFill>
                <a:effectLst/>
                <a:latin typeface="Arial" panose="020B0604020202020204" pitchFamily="34" charset="0"/>
                <a:ea typeface="+mn-ea"/>
                <a:cs typeface="+mn-cs"/>
              </a:rPr>
              <a:t>无线安全的案例。</a:t>
            </a:r>
            <a:endParaRPr lang="en-US" sz="1000" kern="100" dirty="0" smtClean="0">
              <a:latin typeface="Times New Roman" panose="02020603050405020304" pitchFamily="18" charset="0"/>
            </a:endParaRPr>
          </a:p>
          <a:p>
            <a:pPr marL="0" marR="0" algn="just">
              <a:spcBef>
                <a:spcPts val="0"/>
              </a:spcBef>
              <a:spcAft>
                <a:spcPts val="0"/>
              </a:spcAft>
            </a:pPr>
            <a:r>
              <a:rPr lang="en-US" sz="1000" kern="100" dirty="0" smtClean="0">
                <a:latin typeface="Times New Roman" panose="02020603050405020304" pitchFamily="18" charset="0"/>
              </a:rPr>
              <a:t> </a:t>
            </a: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a:p>
            <a:endParaRPr lang="en-US" altLang="zh-CN" sz="1000" b="0" i="0" kern="1200" dirty="0" smtClean="0">
              <a:solidFill>
                <a:schemeClr val="tx1"/>
              </a:solidFill>
              <a:effectLst/>
              <a:latin typeface="Arial" panose="020B0604020202020204" pitchFamily="34" charset="0"/>
              <a:ea typeface="+mn-ea"/>
              <a:cs typeface="+mn-cs"/>
              <a:sym typeface="Verdana" panose="020B0604030504040204" pitchFamily="34" charset="0"/>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13</a:t>
            </a:fld>
            <a:endParaRPr lang="zh-CN" altLang="en-US"/>
          </a:p>
        </p:txBody>
      </p:sp>
    </p:spTree>
    <p:extLst>
      <p:ext uri="{BB962C8B-B14F-4D97-AF65-F5344CB8AC3E}">
        <p14:creationId xmlns:p14="http://schemas.microsoft.com/office/powerpoint/2010/main" xmlns="" val="118190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000" b="0" i="0" kern="1200" dirty="0" smtClean="0">
                <a:solidFill>
                  <a:schemeClr val="tx1"/>
                </a:solidFill>
                <a:effectLst/>
                <a:latin typeface="Arial" panose="020B0604020202020204" pitchFamily="34" charset="0"/>
                <a:ea typeface="+mn-ea"/>
                <a:cs typeface="+mn-cs"/>
                <a:sym typeface="Verdana" panose="020B0604030504040204" pitchFamily="34" charset="0"/>
              </a:rPr>
              <a:t>世界最牛</a:t>
            </a:r>
            <a:r>
              <a:rPr lang="en-US" altLang="zh-CN" sz="1000" b="0" i="0" kern="1200" dirty="0" smtClean="0">
                <a:solidFill>
                  <a:schemeClr val="tx1"/>
                </a:solidFill>
                <a:effectLst/>
                <a:latin typeface="Arial" panose="020B0604020202020204" pitchFamily="34" charset="0"/>
                <a:ea typeface="+mn-ea"/>
                <a:cs typeface="+mn-cs"/>
                <a:sym typeface="Verdana" panose="020B0604030504040204" pitchFamily="34" charset="0"/>
              </a:rPr>
              <a:t>B </a:t>
            </a:r>
            <a:r>
              <a:rPr lang="zh-CN" altLang="en-US" sz="1000" b="0" i="0" kern="1200" dirty="0" smtClean="0">
                <a:solidFill>
                  <a:schemeClr val="tx1"/>
                </a:solidFill>
                <a:effectLst/>
                <a:latin typeface="Arial" panose="020B0604020202020204" pitchFamily="34" charset="0"/>
                <a:ea typeface="+mn-ea"/>
                <a:cs typeface="+mn-cs"/>
                <a:sym typeface="Verdana" panose="020B0604030504040204" pitchFamily="34" charset="0"/>
              </a:rPr>
              <a:t>，最大的，计算最快的计算机在什么地方？</a:t>
            </a:r>
            <a:endParaRPr lang="en-US" altLang="zh-CN" sz="1000" b="0" i="0" kern="1200" dirty="0" smtClean="0">
              <a:solidFill>
                <a:schemeClr val="tx1"/>
              </a:solidFill>
              <a:effectLst/>
              <a:latin typeface="Arial" panose="020B0604020202020204" pitchFamily="34" charset="0"/>
              <a:ea typeface="+mn-ea"/>
              <a:cs typeface="+mn-cs"/>
              <a:sym typeface="Verdana" panose="020B0604030504040204" pitchFamily="34" charset="0"/>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14</a:t>
            </a:fld>
            <a:endParaRPr lang="zh-CN" altLang="en-US"/>
          </a:p>
        </p:txBody>
      </p:sp>
    </p:spTree>
    <p:extLst>
      <p:ext uri="{BB962C8B-B14F-4D97-AF65-F5344CB8AC3E}">
        <p14:creationId xmlns:p14="http://schemas.microsoft.com/office/powerpoint/2010/main" xmlns="" val="1181901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正式将无线路由安全之前先看一个</a:t>
            </a:r>
            <a:r>
              <a:rPr lang="zh-CN" altLang="en-US" sz="1200" kern="1200" baseline="0" dirty="0" smtClean="0">
                <a:solidFill>
                  <a:schemeClr val="tx1"/>
                </a:solidFill>
                <a:effectLst/>
                <a:latin typeface="Arial" panose="020B0604020202020204" pitchFamily="34" charset="0"/>
                <a:ea typeface="+mn-ea"/>
                <a:cs typeface="+mn-cs"/>
              </a:rPr>
              <a:t> </a:t>
            </a:r>
            <a:r>
              <a:rPr lang="zh-CN" altLang="zh-CN" sz="1200" kern="1200" dirty="0" smtClean="0">
                <a:solidFill>
                  <a:schemeClr val="tx1"/>
                </a:solidFill>
                <a:effectLst/>
                <a:latin typeface="Arial" panose="020B0604020202020204" pitchFamily="34" charset="0"/>
                <a:ea typeface="+mn-ea"/>
                <a:cs typeface="+mn-cs"/>
              </a:rPr>
              <a:t>无线安全的案例。</a:t>
            </a:r>
            <a:endParaRPr lang="en-US" sz="1000" kern="100" dirty="0" smtClean="0">
              <a:latin typeface="Times New Roman" panose="02020603050405020304" pitchFamily="18" charset="0"/>
            </a:endParaRPr>
          </a:p>
          <a:p>
            <a:pPr marL="0" marR="0" algn="just">
              <a:spcBef>
                <a:spcPts val="0"/>
              </a:spcBef>
              <a:spcAft>
                <a:spcPts val="0"/>
              </a:spcAft>
            </a:pPr>
            <a:r>
              <a:rPr lang="en-US" sz="1000" kern="100" dirty="0" smtClean="0">
                <a:latin typeface="Times New Roman" panose="02020603050405020304" pitchFamily="18" charset="0"/>
              </a:rPr>
              <a:t> </a:t>
            </a: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a:p>
            <a:endParaRPr lang="en-US" altLang="zh-CN" sz="1000" b="0" i="0" kern="1200" dirty="0" smtClean="0">
              <a:solidFill>
                <a:schemeClr val="tx1"/>
              </a:solidFill>
              <a:effectLst/>
              <a:latin typeface="Arial" panose="020B0604020202020204" pitchFamily="34" charset="0"/>
              <a:ea typeface="+mn-ea"/>
              <a:cs typeface="+mn-cs"/>
              <a:sym typeface="Verdana" panose="020B0604030504040204" pitchFamily="34" charset="0"/>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15</a:t>
            </a:fld>
            <a:endParaRPr lang="zh-CN" altLang="en-US"/>
          </a:p>
        </p:txBody>
      </p:sp>
    </p:spTree>
    <p:extLst>
      <p:ext uri="{BB962C8B-B14F-4D97-AF65-F5344CB8AC3E}">
        <p14:creationId xmlns:p14="http://schemas.microsoft.com/office/powerpoint/2010/main" xmlns="" val="1181901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从案例中我们可以看出，这是一个由于无线路由器被控导致的严重安全问题，</a:t>
            </a:r>
            <a:endParaRPr lang="en-US" altLang="zh-CN" sz="1200" b="0" i="0" kern="1200" dirty="0" smtClean="0">
              <a:solidFill>
                <a:schemeClr val="tx1"/>
              </a:solidFill>
              <a:effectLst/>
              <a:latin typeface="Arial" panose="020B0604020202020204" pitchFamily="34" charset="0"/>
              <a:ea typeface="+mn-ea"/>
              <a:cs typeface="+mn-cs"/>
              <a:sym typeface="Verdana" panose="020B0604030504040204" pitchFamily="34" charset="0"/>
            </a:endParaRPr>
          </a:p>
          <a:p>
            <a:endParaRPr lang="en-US" altLang="zh-CN" sz="1200" b="0" i="0" kern="1200" dirty="0" smtClean="0">
              <a:solidFill>
                <a:schemeClr val="tx1"/>
              </a:solidFill>
              <a:effectLst/>
              <a:latin typeface="Arial" panose="020B0604020202020204" pitchFamily="34" charset="0"/>
              <a:ea typeface="+mn-ea"/>
              <a:cs typeface="+mn-cs"/>
              <a:sym typeface="Verdana" panose="020B0604030504040204" pitchFamily="34" charset="0"/>
            </a:endParaRPr>
          </a:p>
          <a:p>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可能导致敏感信息被窃取，或者</a:t>
            </a:r>
            <a:r>
              <a:rPr lang="en-US" altLang="zh-CN" sz="1200" b="0" i="0" kern="1200" dirty="0" smtClean="0">
                <a:solidFill>
                  <a:schemeClr val="tx1"/>
                </a:solidFill>
                <a:effectLst/>
                <a:latin typeface="Arial" panose="020B0604020202020204" pitchFamily="34" charset="0"/>
                <a:ea typeface="+mn-ea"/>
                <a:cs typeface="+mn-cs"/>
                <a:sym typeface="Verdana" panose="020B0604030504040204" pitchFamily="34" charset="0"/>
              </a:rPr>
              <a:t>DNS</a:t>
            </a:r>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劫持，因为数据都是通过被控路由器转发的，而且在路由器端是明文传输，</a:t>
            </a:r>
            <a:endParaRPr lang="en-US" altLang="zh-CN" sz="1200" b="0" i="0" kern="1200" dirty="0" smtClean="0">
              <a:solidFill>
                <a:schemeClr val="tx1"/>
              </a:solidFill>
              <a:effectLst/>
              <a:latin typeface="Arial" panose="020B0604020202020204" pitchFamily="34" charset="0"/>
              <a:ea typeface="+mn-ea"/>
              <a:cs typeface="+mn-cs"/>
              <a:sym typeface="Verdana" panose="020B0604030504040204" pitchFamily="34" charset="0"/>
            </a:endParaRPr>
          </a:p>
          <a:p>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被控路由也可以将</a:t>
            </a:r>
            <a:r>
              <a:rPr lang="en-US" altLang="zh-CN" sz="1200" b="0" i="0" kern="1200" dirty="0" err="1" smtClean="0">
                <a:solidFill>
                  <a:schemeClr val="tx1"/>
                </a:solidFill>
                <a:effectLst/>
                <a:latin typeface="Arial" panose="020B0604020202020204" pitchFamily="34" charset="0"/>
                <a:ea typeface="+mn-ea"/>
                <a:cs typeface="+mn-cs"/>
                <a:sym typeface="Verdana" panose="020B0604030504040204" pitchFamily="34" charset="0"/>
              </a:rPr>
              <a:t>dns</a:t>
            </a:r>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查询转发到恶意</a:t>
            </a:r>
            <a:r>
              <a:rPr lang="en-US" altLang="zh-CN" sz="1200" b="0" i="0" kern="1200" dirty="0" smtClean="0">
                <a:solidFill>
                  <a:schemeClr val="tx1"/>
                </a:solidFill>
                <a:effectLst/>
                <a:latin typeface="Arial" panose="020B0604020202020204" pitchFamily="34" charset="0"/>
                <a:ea typeface="+mn-ea"/>
                <a:cs typeface="+mn-cs"/>
                <a:sym typeface="Verdana" panose="020B0604030504040204" pitchFamily="34" charset="0"/>
              </a:rPr>
              <a:t>DNS</a:t>
            </a:r>
            <a:r>
              <a:rPr lang="zh-CN" altLang="en-US" sz="1200" b="0" i="0" kern="1200" dirty="0" smtClean="0">
                <a:solidFill>
                  <a:schemeClr val="tx1"/>
                </a:solidFill>
                <a:effectLst/>
                <a:latin typeface="Arial" panose="020B0604020202020204" pitchFamily="34" charset="0"/>
                <a:ea typeface="+mn-ea"/>
                <a:cs typeface="+mn-cs"/>
                <a:sym typeface="Verdana" panose="020B0604030504040204" pitchFamily="34" charset="0"/>
              </a:rPr>
              <a:t>服务器，将我们引向钓鱼网站，造成损失</a:t>
            </a:r>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16</a:t>
            </a:fld>
            <a:endParaRPr lang="zh-CN" altLang="en-US">
              <a:solidFill>
                <a:srgbClr val="2A82B0"/>
              </a:solidFill>
            </a:endParaRPr>
          </a:p>
        </p:txBody>
      </p:sp>
    </p:spTree>
    <p:extLst>
      <p:ext uri="{BB962C8B-B14F-4D97-AF65-F5344CB8AC3E}">
        <p14:creationId xmlns:p14="http://schemas.microsoft.com/office/powerpoint/2010/main" xmlns="" val="648303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下面我们正式开始，讲今天的内容。第一节我们讲。。。。</a:t>
            </a:r>
            <a:endParaRPr lang="en-US" altLang="zh-CN"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17</a:t>
            </a:fld>
            <a:endParaRPr lang="zh-CN" altLang="en-US"/>
          </a:p>
        </p:txBody>
      </p:sp>
    </p:spTree>
    <p:extLst>
      <p:ext uri="{BB962C8B-B14F-4D97-AF65-F5344CB8AC3E}">
        <p14:creationId xmlns:p14="http://schemas.microsoft.com/office/powerpoint/2010/main" xmlns="" val="729003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与无线路由的发展相关的通信标准大致有这</a:t>
            </a:r>
            <a:r>
              <a:rPr lang="en-US" altLang="zh-CN" sz="1200" kern="1200" dirty="0" smtClean="0">
                <a:solidFill>
                  <a:schemeClr val="tx1"/>
                </a:solidFill>
                <a:effectLst/>
                <a:latin typeface="Arial" panose="020B0604020202020204" pitchFamily="34" charset="0"/>
                <a:ea typeface="+mn-ea"/>
                <a:cs typeface="+mn-cs"/>
              </a:rPr>
              <a:t>5</a:t>
            </a:r>
            <a:r>
              <a:rPr lang="zh-CN" altLang="en-US" sz="1200" kern="1200" dirty="0" smtClean="0">
                <a:solidFill>
                  <a:schemeClr val="tx1"/>
                </a:solidFill>
                <a:effectLst/>
                <a:latin typeface="Arial" panose="020B0604020202020204" pitchFamily="34" charset="0"/>
                <a:ea typeface="+mn-ea"/>
                <a:cs typeface="+mn-cs"/>
              </a:rPr>
              <a:t>个分别是</a:t>
            </a:r>
            <a:r>
              <a:rPr lang="en-US" altLang="zh-CN" sz="1200" kern="1200" dirty="0" err="1" smtClean="0">
                <a:solidFill>
                  <a:schemeClr val="tx1"/>
                </a:solidFill>
                <a:effectLst/>
                <a:latin typeface="Arial" panose="020B0604020202020204" pitchFamily="34" charset="0"/>
                <a:ea typeface="+mn-ea"/>
                <a:cs typeface="+mn-cs"/>
              </a:rPr>
              <a:t>abg</a:t>
            </a:r>
            <a:r>
              <a:rPr lang="zh-CN" altLang="en-US" sz="1200" kern="1200" dirty="0" smtClean="0">
                <a:solidFill>
                  <a:schemeClr val="tx1"/>
                </a:solidFill>
                <a:effectLst/>
                <a:latin typeface="Arial" panose="020B0604020202020204" pitchFamily="34" charset="0"/>
                <a:ea typeface="+mn-ea"/>
                <a:cs typeface="+mn-cs"/>
              </a:rPr>
              <a:t>，下面我们来简单介绍。</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en-US" altLang="zh-CN" sz="1200" kern="1200" dirty="0" smtClean="0">
                <a:solidFill>
                  <a:schemeClr val="tx1"/>
                </a:solidFill>
                <a:effectLst/>
                <a:latin typeface="Arial" panose="020B0604020202020204"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18</a:t>
            </a:fld>
            <a:endParaRPr lang="zh-CN" altLang="en-US"/>
          </a:p>
        </p:txBody>
      </p:sp>
    </p:spTree>
    <p:extLst>
      <p:ext uri="{BB962C8B-B14F-4D97-AF65-F5344CB8AC3E}">
        <p14:creationId xmlns:p14="http://schemas.microsoft.com/office/powerpoint/2010/main" xmlns="" val="3781569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kern="1200" dirty="0" smtClean="0">
                <a:solidFill>
                  <a:schemeClr val="tx1"/>
                </a:solidFill>
                <a:effectLst/>
                <a:latin typeface="Arial" panose="020B0604020202020204" pitchFamily="34" charset="0"/>
                <a:ea typeface="+mn-ea"/>
                <a:cs typeface="+mn-cs"/>
              </a:rPr>
              <a:t>A </a:t>
            </a:r>
            <a:r>
              <a:rPr lang="zh-CN" altLang="en-US" sz="1200" kern="1200" dirty="0" smtClean="0">
                <a:solidFill>
                  <a:schemeClr val="tx1"/>
                </a:solidFill>
                <a:effectLst/>
                <a:latin typeface="Arial" panose="020B0604020202020204" pitchFamily="34" charset="0"/>
                <a:ea typeface="+mn-ea"/>
                <a:cs typeface="+mn-cs"/>
              </a:rPr>
              <a:t>基于</a:t>
            </a:r>
            <a:r>
              <a:rPr lang="en-US" altLang="zh-CN" sz="1200" kern="1200" dirty="0" smtClean="0">
                <a:solidFill>
                  <a:schemeClr val="tx1"/>
                </a:solidFill>
                <a:effectLst/>
                <a:latin typeface="Arial" panose="020B0604020202020204" pitchFamily="34" charset="0"/>
                <a:ea typeface="+mn-ea"/>
                <a:cs typeface="+mn-cs"/>
              </a:rPr>
              <a:t>802.11 </a:t>
            </a:r>
            <a:r>
              <a:rPr lang="zh-CN" altLang="en-US" sz="1200" kern="1200" dirty="0" smtClean="0">
                <a:solidFill>
                  <a:schemeClr val="tx1"/>
                </a:solidFill>
                <a:effectLst/>
                <a:latin typeface="Arial" panose="020B0604020202020204" pitchFamily="34" charset="0"/>
                <a:ea typeface="+mn-ea"/>
                <a:cs typeface="+mn-cs"/>
              </a:rPr>
              <a:t>，由于</a:t>
            </a:r>
            <a:r>
              <a:rPr lang="en-US" altLang="zh-CN" sz="1200" kern="1200" dirty="0" smtClean="0">
                <a:solidFill>
                  <a:schemeClr val="tx1"/>
                </a:solidFill>
                <a:effectLst/>
                <a:latin typeface="Arial" panose="020B0604020202020204" pitchFamily="34" charset="0"/>
                <a:ea typeface="+mn-ea"/>
                <a:cs typeface="+mn-cs"/>
              </a:rPr>
              <a:t>802.11 </a:t>
            </a:r>
            <a:r>
              <a:rPr lang="zh-CN" altLang="en-US" sz="1200" kern="1200" dirty="0" smtClean="0">
                <a:solidFill>
                  <a:schemeClr val="tx1"/>
                </a:solidFill>
                <a:effectLst/>
                <a:latin typeface="Arial" panose="020B0604020202020204" pitchFamily="34" charset="0"/>
                <a:ea typeface="+mn-ea"/>
                <a:cs typeface="+mn-cs"/>
              </a:rPr>
              <a:t>工作的</a:t>
            </a:r>
            <a:r>
              <a:rPr lang="en-US" altLang="zh-CN" sz="1200" kern="1200" dirty="0" smtClean="0">
                <a:solidFill>
                  <a:schemeClr val="tx1"/>
                </a:solidFill>
                <a:effectLst/>
                <a:latin typeface="Arial" panose="020B0604020202020204" pitchFamily="34" charset="0"/>
                <a:ea typeface="+mn-ea"/>
                <a:cs typeface="+mn-cs"/>
              </a:rPr>
              <a:t>2.4g</a:t>
            </a:r>
            <a:r>
              <a:rPr lang="zh-CN" altLang="en-US" sz="1200" kern="1200" dirty="0" smtClean="0">
                <a:solidFill>
                  <a:schemeClr val="tx1"/>
                </a:solidFill>
                <a:effectLst/>
                <a:latin typeface="Arial" panose="020B0604020202020204" pitchFamily="34" charset="0"/>
                <a:ea typeface="+mn-ea"/>
                <a:cs typeface="+mn-cs"/>
              </a:rPr>
              <a:t>频段日益拥挤，所以</a:t>
            </a:r>
            <a:r>
              <a:rPr lang="en-US" altLang="zh-CN" sz="1200" kern="1200" dirty="0" smtClean="0">
                <a:solidFill>
                  <a:schemeClr val="tx1"/>
                </a:solidFill>
                <a:effectLst/>
                <a:latin typeface="Arial" panose="020B0604020202020204" pitchFamily="34" charset="0"/>
                <a:ea typeface="+mn-ea"/>
                <a:cs typeface="+mn-cs"/>
              </a:rPr>
              <a:t>a</a:t>
            </a:r>
            <a:r>
              <a:rPr lang="zh-CN" altLang="en-US" sz="1200" kern="1200" dirty="0" smtClean="0">
                <a:solidFill>
                  <a:schemeClr val="tx1"/>
                </a:solidFill>
                <a:effectLst/>
                <a:latin typeface="Arial" panose="020B0604020202020204" pitchFamily="34" charset="0"/>
                <a:ea typeface="+mn-ea"/>
                <a:cs typeface="+mn-cs"/>
              </a:rPr>
              <a:t>采用</a:t>
            </a:r>
            <a:r>
              <a:rPr lang="en-US" altLang="zh-CN" sz="1200" kern="1200" dirty="0" smtClean="0">
                <a:solidFill>
                  <a:schemeClr val="tx1"/>
                </a:solidFill>
                <a:effectLst/>
                <a:latin typeface="Arial" panose="020B0604020202020204" pitchFamily="34" charset="0"/>
                <a:ea typeface="+mn-ea"/>
                <a:cs typeface="+mn-cs"/>
              </a:rPr>
              <a:t>5g</a:t>
            </a:r>
            <a:r>
              <a:rPr lang="zh-CN" altLang="en-US" sz="1200" kern="1200" dirty="0" smtClean="0">
                <a:solidFill>
                  <a:schemeClr val="tx1"/>
                </a:solidFill>
                <a:effectLst/>
                <a:latin typeface="Arial" panose="020B0604020202020204" pitchFamily="34" charset="0"/>
                <a:ea typeface="+mn-ea"/>
                <a:cs typeface="+mn-cs"/>
              </a:rPr>
              <a:t>频段，高传输速率。</a:t>
            </a:r>
            <a:endParaRPr lang="en-US" altLang="zh-CN" sz="1200" kern="1200" dirty="0" smtClean="0">
              <a:solidFill>
                <a:schemeClr val="tx1"/>
              </a:solidFill>
              <a:effectLst/>
              <a:latin typeface="Arial" panose="020B0604020202020204" pitchFamily="34" charset="0"/>
              <a:ea typeface="+mn-ea"/>
              <a:cs typeface="+mn-cs"/>
            </a:endParaRPr>
          </a:p>
          <a:p>
            <a:r>
              <a:rPr lang="en-US" altLang="zh-CN" sz="1200" kern="1200" dirty="0" smtClean="0">
                <a:solidFill>
                  <a:schemeClr val="tx1"/>
                </a:solidFill>
                <a:effectLst/>
                <a:latin typeface="Arial" panose="020B0604020202020204" pitchFamily="34" charset="0"/>
                <a:ea typeface="+mn-ea"/>
                <a:cs typeface="+mn-cs"/>
              </a:rPr>
              <a:t>B </a:t>
            </a:r>
            <a:r>
              <a:rPr lang="zh-CN" altLang="en-US" sz="1200" kern="1200" dirty="0" smtClean="0">
                <a:solidFill>
                  <a:schemeClr val="tx1"/>
                </a:solidFill>
                <a:effectLst/>
                <a:latin typeface="Arial" panose="020B0604020202020204" pitchFamily="34" charset="0"/>
                <a:ea typeface="+mn-ea"/>
                <a:cs typeface="+mn-cs"/>
              </a:rPr>
              <a:t>基于</a:t>
            </a:r>
            <a:r>
              <a:rPr lang="en-US" altLang="zh-CN" sz="1200" kern="1200" dirty="0" smtClean="0">
                <a:solidFill>
                  <a:schemeClr val="tx1"/>
                </a:solidFill>
                <a:effectLst/>
                <a:latin typeface="Arial" panose="020B0604020202020204" pitchFamily="34" charset="0"/>
                <a:ea typeface="+mn-ea"/>
                <a:cs typeface="+mn-cs"/>
              </a:rPr>
              <a:t>802.11 </a:t>
            </a:r>
            <a:r>
              <a:rPr lang="zh-CN" altLang="en-US" sz="1200" kern="1200" dirty="0" smtClean="0">
                <a:solidFill>
                  <a:schemeClr val="tx1"/>
                </a:solidFill>
                <a:effectLst/>
                <a:latin typeface="Arial" panose="020B0604020202020204" pitchFamily="34" charset="0"/>
                <a:ea typeface="+mn-ea"/>
                <a:cs typeface="+mn-cs"/>
              </a:rPr>
              <a:t>工作于</a:t>
            </a:r>
            <a:r>
              <a:rPr lang="en-US" altLang="zh-CN" sz="1200" kern="1200" dirty="0" smtClean="0">
                <a:solidFill>
                  <a:schemeClr val="tx1"/>
                </a:solidFill>
                <a:effectLst/>
                <a:latin typeface="Arial" panose="020B0604020202020204" pitchFamily="34" charset="0"/>
                <a:ea typeface="+mn-ea"/>
                <a:cs typeface="+mn-cs"/>
              </a:rPr>
              <a:t>2.4g</a:t>
            </a:r>
            <a:r>
              <a:rPr lang="zh-CN" altLang="en-US" sz="1200" kern="1200" dirty="0" smtClean="0">
                <a:solidFill>
                  <a:schemeClr val="tx1"/>
                </a:solidFill>
                <a:effectLst/>
                <a:latin typeface="Arial" panose="020B0604020202020204" pitchFamily="34" charset="0"/>
                <a:ea typeface="+mn-ea"/>
                <a:cs typeface="+mn-cs"/>
              </a:rPr>
              <a:t>赫兹，主要应用于工业科技和医疗，相比于</a:t>
            </a:r>
            <a:r>
              <a:rPr lang="en-US" altLang="zh-CN" sz="1200" kern="1200" dirty="0" smtClean="0">
                <a:solidFill>
                  <a:schemeClr val="tx1"/>
                </a:solidFill>
                <a:effectLst/>
                <a:latin typeface="Arial" panose="020B0604020202020204" pitchFamily="34" charset="0"/>
                <a:ea typeface="+mn-ea"/>
                <a:cs typeface="+mn-cs"/>
              </a:rPr>
              <a:t>802.11</a:t>
            </a:r>
            <a:r>
              <a:rPr lang="zh-CN" altLang="en-US" sz="1200" kern="1200" dirty="0" smtClean="0">
                <a:solidFill>
                  <a:schemeClr val="tx1"/>
                </a:solidFill>
                <a:effectLst/>
                <a:latin typeface="Arial" panose="020B0604020202020204" pitchFamily="34" charset="0"/>
                <a:ea typeface="+mn-ea"/>
                <a:cs typeface="+mn-cs"/>
              </a:rPr>
              <a:t>的</a:t>
            </a:r>
            <a:r>
              <a:rPr lang="en-US" altLang="zh-CN" sz="1200" kern="1200" dirty="0" smtClean="0">
                <a:solidFill>
                  <a:schemeClr val="tx1"/>
                </a:solidFill>
                <a:effectLst/>
                <a:latin typeface="Arial" panose="020B0604020202020204" pitchFamily="34" charset="0"/>
                <a:ea typeface="+mn-ea"/>
                <a:cs typeface="+mn-cs"/>
              </a:rPr>
              <a:t>2M</a:t>
            </a:r>
            <a:r>
              <a:rPr lang="zh-CN" altLang="en-US" sz="1200" kern="1200" dirty="0" smtClean="0">
                <a:solidFill>
                  <a:schemeClr val="tx1"/>
                </a:solidFill>
                <a:effectLst/>
                <a:latin typeface="Arial" panose="020B0604020202020204" pitchFamily="34" charset="0"/>
                <a:ea typeface="+mn-ea"/>
                <a:cs typeface="+mn-cs"/>
              </a:rPr>
              <a:t>传输速，提高了</a:t>
            </a:r>
            <a:r>
              <a:rPr lang="en-US" altLang="zh-CN" sz="1200" kern="1200" dirty="0" smtClean="0">
                <a:solidFill>
                  <a:schemeClr val="tx1"/>
                </a:solidFill>
                <a:effectLst/>
                <a:latin typeface="Arial" panose="020B0604020202020204" pitchFamily="34" charset="0"/>
                <a:ea typeface="+mn-ea"/>
                <a:cs typeface="+mn-cs"/>
              </a:rPr>
              <a:t>5</a:t>
            </a:r>
            <a:r>
              <a:rPr lang="zh-CN" altLang="en-US" sz="1200" kern="1200" dirty="0" smtClean="0">
                <a:solidFill>
                  <a:schemeClr val="tx1"/>
                </a:solidFill>
                <a:effectLst/>
                <a:latin typeface="Arial" panose="020B0604020202020204" pitchFamily="34" charset="0"/>
                <a:ea typeface="+mn-ea"/>
                <a:cs typeface="+mn-cs"/>
              </a:rPr>
              <a:t>倍。</a:t>
            </a:r>
            <a:endParaRPr lang="en-US" altLang="zh-CN" sz="1200" kern="1200" dirty="0" smtClean="0">
              <a:solidFill>
                <a:schemeClr val="tx1"/>
              </a:solidFill>
              <a:effectLst/>
              <a:latin typeface="Arial" panose="020B0604020202020204" pitchFamily="34" charset="0"/>
              <a:ea typeface="+mn-ea"/>
              <a:cs typeface="+mn-cs"/>
            </a:endParaRPr>
          </a:p>
          <a:p>
            <a:r>
              <a:rPr lang="en-US" altLang="zh-CN" sz="1200" kern="1200" dirty="0" smtClean="0">
                <a:solidFill>
                  <a:schemeClr val="tx1"/>
                </a:solidFill>
                <a:effectLst/>
                <a:latin typeface="Arial" panose="020B0604020202020204" pitchFamily="34" charset="0"/>
                <a:ea typeface="+mn-ea"/>
                <a:cs typeface="+mn-cs"/>
              </a:rPr>
              <a:t>G </a:t>
            </a:r>
            <a:r>
              <a:rPr lang="zh-CN" altLang="en-US" sz="1200" kern="1200" dirty="0" smtClean="0">
                <a:solidFill>
                  <a:schemeClr val="tx1"/>
                </a:solidFill>
                <a:effectLst/>
                <a:latin typeface="Arial" panose="020B0604020202020204" pitchFamily="34" charset="0"/>
                <a:ea typeface="+mn-ea"/>
                <a:cs typeface="+mn-cs"/>
              </a:rPr>
              <a:t>基于</a:t>
            </a:r>
            <a:r>
              <a:rPr lang="en-US" altLang="zh-CN" sz="1200" kern="1200" dirty="0" smtClean="0">
                <a:solidFill>
                  <a:schemeClr val="tx1"/>
                </a:solidFill>
                <a:effectLst/>
                <a:latin typeface="Arial" panose="020B0604020202020204" pitchFamily="34" charset="0"/>
                <a:ea typeface="+mn-ea"/>
                <a:cs typeface="+mn-cs"/>
              </a:rPr>
              <a:t>b</a:t>
            </a:r>
            <a:r>
              <a:rPr lang="zh-CN" altLang="en-US" sz="1200" kern="1200" dirty="0" smtClean="0">
                <a:solidFill>
                  <a:schemeClr val="tx1"/>
                </a:solidFill>
                <a:effectLst/>
                <a:latin typeface="Arial" panose="020B0604020202020204" pitchFamily="34" charset="0"/>
                <a:ea typeface="+mn-ea"/>
                <a:cs typeface="+mn-cs"/>
              </a:rPr>
              <a:t>提主要提高传输速率，在现在的市面上作为低端路由器应用十分广泛。</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en-US" altLang="zh-CN" sz="1200" kern="1200" dirty="0" smtClean="0">
                <a:solidFill>
                  <a:schemeClr val="tx1"/>
                </a:solidFill>
                <a:effectLst/>
                <a:latin typeface="Arial" panose="020B0604020202020204" pitchFamily="34" charset="0"/>
                <a:ea typeface="+mn-ea"/>
                <a:cs typeface="+mn-cs"/>
              </a:rPr>
              <a:t>N:  </a:t>
            </a:r>
            <a:r>
              <a:rPr lang="zh-CN" altLang="en-US" sz="1200" kern="1200" dirty="0" smtClean="0">
                <a:solidFill>
                  <a:schemeClr val="tx1"/>
                </a:solidFill>
                <a:effectLst/>
                <a:latin typeface="Arial" panose="020B0604020202020204" pitchFamily="34" charset="0"/>
                <a:ea typeface="+mn-ea"/>
                <a:cs typeface="+mn-cs"/>
              </a:rPr>
              <a:t>通过支持多进多出技术，提高传输速率，</a:t>
            </a:r>
            <a:r>
              <a:rPr lang="zh-CN" altLang="en-US" sz="1200" b="0" i="0" kern="1200" dirty="0" smtClean="0">
                <a:solidFill>
                  <a:schemeClr val="tx1"/>
                </a:solidFill>
                <a:effectLst/>
                <a:latin typeface="Arial" panose="020B0604020202020204" pitchFamily="34" charset="0"/>
                <a:ea typeface="+mn-ea"/>
                <a:cs typeface="+mn-cs"/>
              </a:rPr>
              <a:t>核心概念为利用多根发射天线与多根接收天线提升无线通信系统的</a:t>
            </a:r>
            <a:r>
              <a:rPr lang="zh-CN" altLang="en-US" sz="1200" b="0" i="0" u="none" strike="noStrike" kern="1200" dirty="0" smtClean="0">
                <a:solidFill>
                  <a:schemeClr val="tx1"/>
                </a:solidFill>
                <a:effectLst/>
                <a:latin typeface="Arial" panose="020B0604020202020204" pitchFamily="34" charset="0"/>
                <a:ea typeface="+mn-ea"/>
                <a:cs typeface="+mn-cs"/>
                <a:hlinkClick r:id="rId3" tooltip="频谱效率"/>
              </a:rPr>
              <a:t>频谱效率</a:t>
            </a:r>
            <a:r>
              <a:rPr lang="zh-CN" altLang="en-US" sz="1200" b="0" i="0" kern="1200" dirty="0" smtClean="0">
                <a:solidFill>
                  <a:schemeClr val="tx1"/>
                </a:solidFill>
                <a:effectLst/>
                <a:latin typeface="Arial" panose="020B0604020202020204" pitchFamily="34" charset="0"/>
                <a:ea typeface="+mn-ea"/>
                <a:cs typeface="+mn-cs"/>
              </a:rPr>
              <a:t>，以提升传输速率并改善通信质量，也因为这项技术将传输速率提高到最高</a:t>
            </a:r>
            <a:r>
              <a:rPr lang="en-US" altLang="zh-CN" sz="1200" b="0" i="0" kern="1200" dirty="0" smtClean="0">
                <a:solidFill>
                  <a:schemeClr val="tx1"/>
                </a:solidFill>
                <a:effectLst/>
                <a:latin typeface="Arial" panose="020B0604020202020204" pitchFamily="34" charset="0"/>
                <a:ea typeface="+mn-ea"/>
                <a:cs typeface="+mn-cs"/>
              </a:rPr>
              <a:t>600Mbps </a:t>
            </a:r>
            <a:r>
              <a:rPr lang="zh-CN" altLang="en-US" sz="1200" b="0" i="0" kern="1200" dirty="0" smtClean="0">
                <a:solidFill>
                  <a:schemeClr val="tx1"/>
                </a:solidFill>
                <a:effectLst/>
                <a:latin typeface="Arial" panose="020B0604020202020204" pitchFamily="34" charset="0"/>
                <a:ea typeface="+mn-ea"/>
                <a:cs typeface="+mn-cs"/>
              </a:rPr>
              <a:t>。。以这种降速的方式避免用户主动使用</a:t>
            </a:r>
            <a:r>
              <a:rPr lang="en-US" altLang="zh-CN" sz="1200" b="0" i="0" kern="1200" dirty="0" err="1" smtClean="0">
                <a:solidFill>
                  <a:schemeClr val="tx1"/>
                </a:solidFill>
                <a:effectLst/>
                <a:latin typeface="Arial" panose="020B0604020202020204" pitchFamily="34" charset="0"/>
                <a:ea typeface="+mn-ea"/>
                <a:cs typeface="+mn-cs"/>
              </a:rPr>
              <a:t>wep</a:t>
            </a:r>
            <a:r>
              <a:rPr lang="zh-CN" altLang="en-US" sz="1200" b="0" i="0" kern="1200" dirty="0" smtClean="0">
                <a:solidFill>
                  <a:schemeClr val="tx1"/>
                </a:solidFill>
                <a:effectLst/>
                <a:latin typeface="Arial" panose="020B0604020202020204" pitchFamily="34" charset="0"/>
                <a:ea typeface="+mn-ea"/>
                <a:cs typeface="+mn-cs"/>
              </a:rPr>
              <a:t>加密方式。</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Ac</a:t>
            </a:r>
            <a:r>
              <a:rPr lang="en-US" altLang="zh-CN" sz="1200" b="0" i="0" kern="1200" baseline="0" dirty="0">
                <a:solidFill>
                  <a:schemeClr val="tx1"/>
                </a:solidFill>
                <a:effectLst/>
                <a:latin typeface="Arial" panose="020B0604020202020204" pitchFamily="34" charset="0"/>
                <a:ea typeface="+mn-ea"/>
                <a:cs typeface="+mn-cs"/>
              </a:rPr>
              <a:t> </a:t>
            </a:r>
            <a:r>
              <a:rPr lang="zh-CN" altLang="en-US" sz="1200" b="0" i="0" kern="1200" baseline="0" dirty="0" smtClean="0">
                <a:solidFill>
                  <a:schemeClr val="tx1"/>
                </a:solidFill>
                <a:effectLst/>
                <a:latin typeface="Arial" panose="020B0604020202020204" pitchFamily="34" charset="0"/>
                <a:ea typeface="+mn-ea"/>
                <a:cs typeface="+mn-cs"/>
              </a:rPr>
              <a:t>是</a:t>
            </a:r>
            <a:r>
              <a:rPr lang="en-US" altLang="zh-CN" sz="1200" b="0" i="0" kern="1200" baseline="0" dirty="0" smtClean="0">
                <a:solidFill>
                  <a:schemeClr val="tx1"/>
                </a:solidFill>
                <a:effectLst/>
                <a:latin typeface="Arial" panose="020B0604020202020204" pitchFamily="34" charset="0"/>
                <a:ea typeface="+mn-ea"/>
                <a:cs typeface="+mn-cs"/>
              </a:rPr>
              <a:t>2013</a:t>
            </a:r>
            <a:r>
              <a:rPr lang="zh-CN" altLang="en-US" sz="1200" b="0" i="0" kern="1200" baseline="0" dirty="0" smtClean="0">
                <a:solidFill>
                  <a:schemeClr val="tx1"/>
                </a:solidFill>
                <a:effectLst/>
                <a:latin typeface="Arial" panose="020B0604020202020204" pitchFamily="34" charset="0"/>
                <a:ea typeface="+mn-ea"/>
                <a:cs typeface="+mn-cs"/>
              </a:rPr>
              <a:t>年才正式推出，主要特点是大幅提高传输速率，达到，工作于</a:t>
            </a:r>
            <a:r>
              <a:rPr lang="en-US" altLang="zh-CN" sz="1200" b="0" i="0" kern="1200" baseline="0" dirty="0" smtClean="0">
                <a:solidFill>
                  <a:schemeClr val="tx1"/>
                </a:solidFill>
                <a:effectLst/>
                <a:latin typeface="Arial" panose="020B0604020202020204" pitchFamily="34" charset="0"/>
                <a:ea typeface="+mn-ea"/>
                <a:cs typeface="+mn-cs"/>
              </a:rPr>
              <a:t>5g</a:t>
            </a:r>
            <a:r>
              <a:rPr lang="zh-CN" altLang="en-US" sz="1200" b="0" i="0" kern="1200" baseline="0" dirty="0" smtClean="0">
                <a:solidFill>
                  <a:schemeClr val="tx1"/>
                </a:solidFill>
                <a:effectLst/>
                <a:latin typeface="Arial" panose="020B0604020202020204" pitchFamily="34" charset="0"/>
                <a:ea typeface="+mn-ea"/>
                <a:cs typeface="+mn-cs"/>
              </a:rPr>
              <a:t>频段通过提高工作频宽和使用改进的</a:t>
            </a:r>
            <a:r>
              <a:rPr lang="en-US" altLang="zh-CN" sz="1200" b="0" i="0" kern="1200" baseline="0" dirty="0" smtClean="0">
                <a:solidFill>
                  <a:schemeClr val="tx1"/>
                </a:solidFill>
                <a:effectLst/>
                <a:latin typeface="Arial" panose="020B0604020202020204" pitchFamily="34" charset="0"/>
                <a:ea typeface="+mn-ea"/>
                <a:cs typeface="+mn-cs"/>
              </a:rPr>
              <a:t>MIMO</a:t>
            </a:r>
            <a:r>
              <a:rPr lang="zh-CN" altLang="en-US" sz="1200" b="0" i="0" kern="1200" baseline="0" dirty="0" smtClean="0">
                <a:solidFill>
                  <a:schemeClr val="tx1"/>
                </a:solidFill>
                <a:effectLst/>
                <a:latin typeface="Arial" panose="020B0604020202020204" pitchFamily="34" charset="0"/>
                <a:ea typeface="+mn-ea"/>
                <a:cs typeface="+mn-cs"/>
              </a:rPr>
              <a:t>技术有效提高了传输速率。现在的只能无线路由比如极路由</a:t>
            </a:r>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19</a:t>
            </a:fld>
            <a:endParaRPr lang="zh-CN" altLang="en-US">
              <a:solidFill>
                <a:srgbClr val="2A82B0"/>
              </a:solidFill>
            </a:endParaRPr>
          </a:p>
        </p:txBody>
      </p:sp>
    </p:spTree>
    <p:extLst>
      <p:ext uri="{BB962C8B-B14F-4D97-AF65-F5344CB8AC3E}">
        <p14:creationId xmlns:p14="http://schemas.microsoft.com/office/powerpoint/2010/main" xmlns="" val="293440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了解完了无线路由相关协议，我们来看看加密协议的缺陷及相关攻击方法</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20</a:t>
            </a:fld>
            <a:endParaRPr lang="zh-CN" altLang="en-US"/>
          </a:p>
        </p:txBody>
      </p:sp>
    </p:spTree>
    <p:extLst>
      <p:ext uri="{BB962C8B-B14F-4D97-AF65-F5344CB8AC3E}">
        <p14:creationId xmlns:p14="http://schemas.microsoft.com/office/powerpoint/2010/main" xmlns="" val="8533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我要讲解的第一个协议是</a:t>
            </a:r>
            <a:r>
              <a:rPr lang="en-US" altLang="zh-CN" dirty="0" smtClean="0"/>
              <a:t>WEP</a:t>
            </a: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21</a:t>
            </a:fld>
            <a:endParaRPr lang="zh-CN" altLang="en-US"/>
          </a:p>
        </p:txBody>
      </p:sp>
    </p:spTree>
    <p:extLst>
      <p:ext uri="{BB962C8B-B14F-4D97-AF65-F5344CB8AC3E}">
        <p14:creationId xmlns:p14="http://schemas.microsoft.com/office/powerpoint/2010/main" xmlns="" val="1168663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sz="1000" kern="1200" dirty="0" smtClean="0">
                <a:solidFill>
                  <a:schemeClr val="tx1"/>
                </a:solidFill>
                <a:latin typeface="Arial" panose="020B0604020202020204" pitchFamily="34" charset="0"/>
                <a:ea typeface="+mn-ea"/>
                <a:cs typeface="+mn-cs"/>
                <a:sym typeface="Verdana" panose="020B0604030504040204" pitchFamily="34" charset="0"/>
              </a:rPr>
              <a:t>WEP(Wired Equivalent Privacy)</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 是</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1999</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年</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9</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月通过的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IEEE 802.11 </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标准的一部分。</a:t>
            </a:r>
            <a:endParaRPr lang="en-US" sz="1000" kern="1200" dirty="0" smtClean="0">
              <a:solidFill>
                <a:schemeClr val="tx1"/>
              </a:solidFill>
              <a:latin typeface="Arial" panose="020B0604020202020204" pitchFamily="34" charset="0"/>
              <a:ea typeface="+mn-ea"/>
              <a:cs typeface="+mn-cs"/>
              <a:sym typeface="Verdana" panose="020B0604030504040204" pitchFamily="34" charset="0"/>
            </a:endParaRP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22</a:t>
            </a:fld>
            <a:endParaRPr lang="zh-CN" altLang="en-US"/>
          </a:p>
        </p:txBody>
      </p:sp>
    </p:spTree>
    <p:extLst>
      <p:ext uri="{BB962C8B-B14F-4D97-AF65-F5344CB8AC3E}">
        <p14:creationId xmlns:p14="http://schemas.microsoft.com/office/powerpoint/2010/main" xmlns="" val="211825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kern="1200" dirty="0"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在实现上存在严重缺陷，使得</a:t>
            </a:r>
            <a:r>
              <a:rPr lang="en-US" altLang="zh-CN" sz="1200" kern="1200" dirty="0"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的破解非常容易。</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有关</a:t>
            </a:r>
            <a:r>
              <a:rPr lang="en-US" altLang="zh-CN" sz="1200" kern="1200" dirty="0" smtClean="0">
                <a:solidFill>
                  <a:schemeClr val="tx1"/>
                </a:solidFill>
                <a:effectLst/>
                <a:latin typeface="Arial" panose="020B0604020202020204" pitchFamily="34" charset="0"/>
                <a:ea typeface="+mn-ea"/>
                <a:cs typeface="+mn-cs"/>
              </a:rPr>
              <a:t>WEP</a:t>
            </a:r>
            <a:r>
              <a:rPr lang="zh-CN" altLang="zh-CN" sz="1200" kern="1200" dirty="0" smtClean="0">
                <a:solidFill>
                  <a:schemeClr val="tx1"/>
                </a:solidFill>
                <a:effectLst/>
                <a:latin typeface="Arial" panose="020B0604020202020204" pitchFamily="34" charset="0"/>
                <a:ea typeface="+mn-ea"/>
                <a:cs typeface="+mn-cs"/>
              </a:rPr>
              <a:t>的破解理论</a:t>
            </a:r>
            <a:r>
              <a:rPr lang="zh-CN" altLang="en-US" sz="1200" kern="1200" dirty="0" smtClean="0">
                <a:solidFill>
                  <a:schemeClr val="tx1"/>
                </a:solidFill>
                <a:effectLst/>
                <a:latin typeface="Arial" panose="020B0604020202020204" pitchFamily="34" charset="0"/>
                <a:ea typeface="+mn-ea"/>
                <a:cs typeface="+mn-cs"/>
              </a:rPr>
              <a:t>早在</a:t>
            </a:r>
            <a:r>
              <a:rPr lang="en-US" altLang="zh-CN" sz="1200" kern="1200" dirty="0" smtClean="0">
                <a:solidFill>
                  <a:schemeClr val="tx1"/>
                </a:solidFill>
                <a:effectLst/>
                <a:latin typeface="Arial" panose="020B0604020202020204" pitchFamily="34" charset="0"/>
                <a:ea typeface="+mn-ea"/>
                <a:cs typeface="+mn-cs"/>
              </a:rPr>
              <a:t>2001</a:t>
            </a:r>
            <a:r>
              <a:rPr lang="zh-CN" altLang="zh-CN" sz="1200" kern="1200" dirty="0" smtClean="0">
                <a:solidFill>
                  <a:schemeClr val="tx1"/>
                </a:solidFill>
                <a:effectLst/>
                <a:latin typeface="Arial" panose="020B0604020202020204" pitchFamily="34" charset="0"/>
                <a:ea typeface="+mn-ea"/>
                <a:cs typeface="+mn-cs"/>
              </a:rPr>
              <a:t>年</a:t>
            </a:r>
            <a:r>
              <a:rPr lang="en-US" altLang="zh-CN" sz="1200" kern="1200" dirty="0" smtClean="0">
                <a:solidFill>
                  <a:schemeClr val="tx1"/>
                </a:solidFill>
                <a:effectLst/>
                <a:latin typeface="Arial" panose="020B0604020202020204" pitchFamily="34" charset="0"/>
                <a:ea typeface="+mn-ea"/>
                <a:cs typeface="+mn-cs"/>
              </a:rPr>
              <a:t>8</a:t>
            </a:r>
            <a:r>
              <a:rPr lang="zh-CN" altLang="zh-CN" sz="1200" kern="1200" dirty="0" smtClean="0">
                <a:solidFill>
                  <a:schemeClr val="tx1"/>
                </a:solidFill>
                <a:effectLst/>
                <a:latin typeface="Arial" panose="020B0604020202020204" pitchFamily="34" charset="0"/>
                <a:ea typeface="+mn-ea"/>
                <a:cs typeface="+mn-cs"/>
              </a:rPr>
              <a:t>月就被研究员提出</a:t>
            </a:r>
            <a:r>
              <a:rPr lang="zh-CN" altLang="en-US" sz="1200" kern="1200" dirty="0" smtClean="0">
                <a:solidFill>
                  <a:schemeClr val="tx1"/>
                </a:solidFill>
                <a:effectLst/>
                <a:latin typeface="Arial" panose="020B0604020202020204" pitchFamily="34" charset="0"/>
                <a:ea typeface="+mn-ea"/>
                <a:cs typeface="+mn-cs"/>
              </a:rPr>
              <a:t>，同月第一款公开的</a:t>
            </a:r>
            <a:r>
              <a:rPr lang="en-US" altLang="zh-CN" sz="1200" kern="1200" dirty="0" err="1"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破解工具</a:t>
            </a:r>
            <a:r>
              <a:rPr lang="en-US" sz="1200" b="0" i="0" kern="1200" dirty="0" err="1" smtClean="0">
                <a:solidFill>
                  <a:schemeClr val="tx1"/>
                </a:solidFill>
                <a:effectLst/>
                <a:latin typeface="Arial" panose="020B0604020202020204" pitchFamily="34" charset="0"/>
                <a:ea typeface="+mn-ea"/>
                <a:cs typeface="+mn-cs"/>
              </a:rPr>
              <a:t>WEPCrack</a:t>
            </a:r>
            <a:r>
              <a:rPr lang="zh-CN" altLang="en-US" sz="1200" b="0" i="0" kern="1200" dirty="0" smtClean="0">
                <a:solidFill>
                  <a:schemeClr val="tx1"/>
                </a:solidFill>
                <a:effectLst/>
                <a:latin typeface="Arial" panose="020B0604020202020204" pitchFamily="34" charset="0"/>
                <a:ea typeface="+mn-ea"/>
                <a:cs typeface="+mn-cs"/>
              </a:rPr>
              <a:t>公布，破解一个</a:t>
            </a:r>
            <a:r>
              <a:rPr lang="en-US" altLang="zh-CN" sz="1200" b="0" i="0" kern="1200" dirty="0" err="1" smtClean="0">
                <a:solidFill>
                  <a:schemeClr val="tx1"/>
                </a:solidFill>
                <a:effectLst/>
                <a:latin typeface="Arial" panose="020B0604020202020204" pitchFamily="34" charset="0"/>
                <a:ea typeface="+mn-ea"/>
                <a:cs typeface="+mn-cs"/>
              </a:rPr>
              <a:t>wep</a:t>
            </a:r>
            <a:r>
              <a:rPr lang="zh-CN" altLang="en-US" sz="1200" b="0" i="0" kern="1200" dirty="0" smtClean="0">
                <a:solidFill>
                  <a:schemeClr val="tx1"/>
                </a:solidFill>
                <a:effectLst/>
                <a:latin typeface="Arial" panose="020B0604020202020204" pitchFamily="34" charset="0"/>
                <a:ea typeface="+mn-ea"/>
                <a:cs typeface="+mn-cs"/>
              </a:rPr>
              <a:t>加密网络大概需要</a:t>
            </a:r>
            <a:r>
              <a:rPr lang="en-US" altLang="zh-CN" sz="1200" b="0" i="0" kern="1200" dirty="0" smtClean="0">
                <a:solidFill>
                  <a:schemeClr val="tx1"/>
                </a:solidFill>
                <a:effectLst/>
                <a:latin typeface="Arial" panose="020B0604020202020204" pitchFamily="34" charset="0"/>
                <a:ea typeface="+mn-ea"/>
                <a:cs typeface="+mn-cs"/>
              </a:rPr>
              <a:t>5</a:t>
            </a:r>
            <a:r>
              <a:rPr lang="zh-CN" altLang="en-US" sz="1200" b="0" i="0" kern="1200" dirty="0" smtClean="0">
                <a:solidFill>
                  <a:schemeClr val="tx1"/>
                </a:solidFill>
                <a:effectLst/>
                <a:latin typeface="Arial" panose="020B0604020202020204" pitchFamily="34" charset="0"/>
                <a:ea typeface="+mn-ea"/>
                <a:cs typeface="+mn-cs"/>
              </a:rPr>
              <a:t>小时，现在随着网络传输速度提高和破解理论更加成熟，破解一个</a:t>
            </a:r>
            <a:r>
              <a:rPr lang="en-US" altLang="zh-CN" sz="1200" b="0" i="0" kern="1200" dirty="0" err="1" smtClean="0">
                <a:solidFill>
                  <a:schemeClr val="tx1"/>
                </a:solidFill>
                <a:effectLst/>
                <a:latin typeface="Arial" panose="020B0604020202020204" pitchFamily="34" charset="0"/>
                <a:ea typeface="+mn-ea"/>
                <a:cs typeface="+mn-cs"/>
              </a:rPr>
              <a:t>wep</a:t>
            </a:r>
            <a:r>
              <a:rPr lang="zh-CN" altLang="en-US" sz="1200" b="0" i="0" kern="1200" dirty="0" smtClean="0">
                <a:solidFill>
                  <a:schemeClr val="tx1"/>
                </a:solidFill>
                <a:effectLst/>
                <a:latin typeface="Arial" panose="020B0604020202020204" pitchFamily="34" charset="0"/>
                <a:ea typeface="+mn-ea"/>
                <a:cs typeface="+mn-cs"/>
              </a:rPr>
              <a:t>加密网络大概只需要</a:t>
            </a:r>
            <a:r>
              <a:rPr lang="en-US" altLang="zh-CN" sz="1200" b="0" i="0" kern="1200" dirty="0" smtClean="0">
                <a:solidFill>
                  <a:schemeClr val="tx1"/>
                </a:solidFill>
                <a:effectLst/>
                <a:latin typeface="Arial" panose="020B0604020202020204" pitchFamily="34" charset="0"/>
                <a:ea typeface="+mn-ea"/>
                <a:cs typeface="+mn-cs"/>
              </a:rPr>
              <a:t>5</a:t>
            </a:r>
            <a:r>
              <a:rPr lang="zh-CN" altLang="en-US" sz="1200" b="0" i="0" kern="1200" dirty="0" smtClean="0">
                <a:solidFill>
                  <a:schemeClr val="tx1"/>
                </a:solidFill>
                <a:effectLst/>
                <a:latin typeface="Arial" panose="020B0604020202020204" pitchFamily="34" charset="0"/>
                <a:ea typeface="+mn-ea"/>
                <a:cs typeface="+mn-cs"/>
              </a:rPr>
              <a:t>分钟。</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为了理解破解原理，咱们先来简单的了解下</a:t>
            </a:r>
            <a:r>
              <a:rPr lang="en-US" altLang="zh-CN" sz="1200" kern="1200" dirty="0" smtClean="0">
                <a:solidFill>
                  <a:schemeClr val="tx1"/>
                </a:solidFill>
                <a:effectLst/>
                <a:latin typeface="Arial" panose="020B0604020202020204" pitchFamily="34" charset="0"/>
                <a:ea typeface="+mn-ea"/>
                <a:cs typeface="+mn-cs"/>
              </a:rPr>
              <a:t>WEP</a:t>
            </a:r>
            <a:r>
              <a:rPr lang="zh-CN" altLang="zh-CN" sz="1200" kern="1200" dirty="0" smtClean="0">
                <a:solidFill>
                  <a:schemeClr val="tx1"/>
                </a:solidFill>
                <a:effectLst/>
                <a:latin typeface="Arial" panose="020B0604020202020204" pitchFamily="34" charset="0"/>
                <a:ea typeface="+mn-ea"/>
                <a:cs typeface="+mn-cs"/>
              </a:rPr>
              <a:t>加密</a:t>
            </a:r>
            <a:r>
              <a:rPr lang="zh-CN" altLang="en-US" sz="1200" kern="1200" dirty="0" smtClean="0">
                <a:solidFill>
                  <a:schemeClr val="tx1"/>
                </a:solidFill>
                <a:effectLst/>
                <a:latin typeface="Arial" panose="020B0604020202020204" pitchFamily="34" charset="0"/>
                <a:ea typeface="+mn-ea"/>
                <a:cs typeface="+mn-cs"/>
              </a:rPr>
              <a:t>解密</a:t>
            </a:r>
            <a:r>
              <a:rPr lang="zh-CN" altLang="zh-CN" sz="1200" kern="1200" dirty="0" smtClean="0">
                <a:solidFill>
                  <a:schemeClr val="tx1"/>
                </a:solidFill>
                <a:effectLst/>
                <a:latin typeface="Arial" panose="020B0604020202020204" pitchFamily="34" charset="0"/>
                <a:ea typeface="+mn-ea"/>
                <a:cs typeface="+mn-cs"/>
              </a:rPr>
              <a:t>流程。</a:t>
            </a:r>
          </a:p>
          <a:p>
            <a:pPr marL="0" marR="0" indent="0" algn="l" defTabSz="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23</a:t>
            </a:fld>
            <a:endParaRPr lang="zh-CN" altLang="en-US"/>
          </a:p>
        </p:txBody>
      </p:sp>
    </p:spTree>
    <p:extLst>
      <p:ext uri="{BB962C8B-B14F-4D97-AF65-F5344CB8AC3E}">
        <p14:creationId xmlns:p14="http://schemas.microsoft.com/office/powerpoint/2010/main" xmlns="" val="1857436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err="1" smtClean="0"/>
              <a:t>Wep</a:t>
            </a:r>
            <a:r>
              <a:rPr lang="zh-CN" altLang="en-US" dirty="0" smtClean="0"/>
              <a:t>加密最致命的缺陷在于</a:t>
            </a:r>
            <a:endParaRPr lang="en-US" altLang="zh-CN" dirty="0" smtClean="0"/>
          </a:p>
          <a:p>
            <a:r>
              <a:rPr lang="zh-CN" altLang="en-US" dirty="0" smtClean="0"/>
              <a:t>在加密的时候，针对第一字节数据来说 ，</a:t>
            </a:r>
            <a:r>
              <a:rPr lang="en-US" altLang="zh-CN" dirty="0" smtClean="0"/>
              <a:t>XXXXXX</a:t>
            </a:r>
            <a:r>
              <a:rPr lang="zh-CN" altLang="en-US" dirty="0" smtClean="0"/>
              <a:t>，我们已知的是</a:t>
            </a:r>
            <a:r>
              <a:rPr lang="en-US" altLang="zh-CN" dirty="0" smtClean="0"/>
              <a:t>802</a:t>
            </a:r>
            <a:r>
              <a:rPr lang="zh-CN" altLang="en-US" dirty="0" smtClean="0"/>
              <a:t>。</a:t>
            </a:r>
            <a:r>
              <a:rPr lang="en-US" altLang="zh-CN" dirty="0" smtClean="0"/>
              <a:t>2</a:t>
            </a:r>
            <a:r>
              <a:rPr lang="zh-CN" altLang="en-US" dirty="0" smtClean="0"/>
              <a:t>和</a:t>
            </a:r>
            <a:r>
              <a:rPr lang="en-US" altLang="zh-CN" dirty="0" err="1" smtClean="0"/>
              <a:t>xxxx</a:t>
            </a:r>
            <a:r>
              <a:rPr lang="zh-CN" altLang="en-US" dirty="0" smtClean="0"/>
              <a:t>，我们需要获得的是密钥流第一字节。</a:t>
            </a:r>
            <a:endParaRPr lang="en-US" altLang="zh-CN" dirty="0" smtClean="0"/>
          </a:p>
          <a:p>
            <a:r>
              <a:rPr lang="zh-CN" altLang="en-US" dirty="0" smtClean="0"/>
              <a:t>所以我们就可以这样解密，</a:t>
            </a:r>
            <a:endParaRPr lang="en-US" altLang="zh-CN" dirty="0" smtClean="0"/>
          </a:p>
          <a:p>
            <a:endParaRPr lang="en-US" altLang="zh-CN" dirty="0" smtClean="0"/>
          </a:p>
          <a:p>
            <a:r>
              <a:rPr lang="zh-CN" altLang="en-US" dirty="0" smtClean="0"/>
              <a:t>通过统计分析算法就可以分析出密钥流的规律，从而推出原始密钥。</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24</a:t>
            </a:fld>
            <a:endParaRPr lang="zh-CN" altLang="en-US"/>
          </a:p>
        </p:txBody>
      </p:sp>
    </p:spTree>
    <p:extLst>
      <p:ext uri="{BB962C8B-B14F-4D97-AF65-F5344CB8AC3E}">
        <p14:creationId xmlns:p14="http://schemas.microsoft.com/office/powerpoint/2010/main" xmlns="" val="32184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之前介绍的是</a:t>
            </a:r>
            <a:r>
              <a:rPr lang="en-US" altLang="zh-CN" sz="1200" kern="1200" dirty="0" err="1"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算法的关键缺陷，实际应用时为了获得大量数据加快破解速度就需要</a:t>
            </a:r>
            <a:r>
              <a:rPr lang="en-US" altLang="zh-CN" sz="1200" kern="1200" dirty="0" err="1"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算法的另外两个缺陷，</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由于</a:t>
            </a:r>
            <a:r>
              <a:rPr lang="zh-CN" altLang="en-US" sz="1200" kern="1200" dirty="0" smtClean="0">
                <a:solidFill>
                  <a:schemeClr val="tx1"/>
                </a:solidFill>
                <a:effectLst/>
                <a:latin typeface="Arial" panose="020B0604020202020204" pitchFamily="34" charset="0"/>
                <a:ea typeface="+mn-ea"/>
                <a:cs typeface="+mn-cs"/>
              </a:rPr>
              <a:t>算法</a:t>
            </a:r>
            <a:r>
              <a:rPr lang="zh-CN" altLang="zh-CN" sz="1200" kern="1200" dirty="0" smtClean="0">
                <a:solidFill>
                  <a:schemeClr val="tx1"/>
                </a:solidFill>
                <a:effectLst/>
                <a:latin typeface="Arial" panose="020B0604020202020204" pitchFamily="34" charset="0"/>
                <a:ea typeface="+mn-ea"/>
                <a:cs typeface="+mn-cs"/>
              </a:rPr>
              <a:t>允许</a:t>
            </a:r>
            <a:r>
              <a:rPr lang="en-US" altLang="zh-CN" sz="1200" kern="1200" dirty="0" smtClean="0">
                <a:solidFill>
                  <a:schemeClr val="tx1"/>
                </a:solidFill>
                <a:effectLst/>
                <a:latin typeface="Arial" panose="020B0604020202020204" pitchFamily="34" charset="0"/>
                <a:ea typeface="+mn-ea"/>
                <a:cs typeface="+mn-cs"/>
              </a:rPr>
              <a:t>IV</a:t>
            </a:r>
            <a:r>
              <a:rPr lang="zh-CN" altLang="zh-CN" sz="1200" kern="1200" dirty="0" smtClean="0">
                <a:solidFill>
                  <a:schemeClr val="tx1"/>
                </a:solidFill>
                <a:effectLst/>
                <a:latin typeface="Arial" panose="020B0604020202020204" pitchFamily="34" charset="0"/>
                <a:ea typeface="+mn-ea"/>
                <a:cs typeface="+mn-cs"/>
              </a:rPr>
              <a:t>重复使用</a:t>
            </a:r>
            <a:r>
              <a:rPr lang="en-US" altLang="zh-CN" sz="1200" kern="1200" dirty="0" smtClean="0">
                <a:solidFill>
                  <a:schemeClr val="tx1"/>
                </a:solidFill>
                <a:effectLst/>
                <a:latin typeface="Arial" panose="020B0604020202020204" pitchFamily="34" charset="0"/>
                <a:ea typeface="+mn-ea"/>
                <a:cs typeface="+mn-cs"/>
              </a:rPr>
              <a:t>,</a:t>
            </a:r>
            <a:r>
              <a:rPr lang="zh-CN" altLang="zh-CN" sz="1200" kern="1200" dirty="0" smtClean="0">
                <a:solidFill>
                  <a:schemeClr val="tx1"/>
                </a:solidFill>
                <a:effectLst/>
                <a:latin typeface="Arial" panose="020B0604020202020204" pitchFamily="34" charset="0"/>
                <a:ea typeface="+mn-ea"/>
                <a:cs typeface="+mn-cs"/>
              </a:rPr>
              <a:t>攻击</a:t>
            </a:r>
            <a:r>
              <a:rPr lang="zh-CN" altLang="en-US" sz="1200" kern="1200" dirty="0" smtClean="0">
                <a:solidFill>
                  <a:schemeClr val="tx1"/>
                </a:solidFill>
                <a:effectLst/>
                <a:latin typeface="Arial" panose="020B0604020202020204" pitchFamily="34" charset="0"/>
                <a:ea typeface="+mn-ea"/>
                <a:cs typeface="+mn-cs"/>
              </a:rPr>
              <a:t>者可以</a:t>
            </a:r>
            <a:r>
              <a:rPr lang="zh-CN" altLang="zh-CN" sz="1200" kern="1200" dirty="0" smtClean="0">
                <a:solidFill>
                  <a:schemeClr val="tx1"/>
                </a:solidFill>
                <a:effectLst/>
                <a:latin typeface="Arial" panose="020B0604020202020204" pitchFamily="34" charset="0"/>
                <a:ea typeface="+mn-ea"/>
                <a:cs typeface="+mn-cs"/>
              </a:rPr>
              <a:t>抓取合法客户端的</a:t>
            </a:r>
            <a:r>
              <a:rPr lang="en-US" altLang="zh-CN" sz="1200" kern="1200" dirty="0" err="1" smtClean="0">
                <a:solidFill>
                  <a:schemeClr val="tx1"/>
                </a:solidFill>
                <a:effectLst/>
                <a:latin typeface="Arial" panose="020B0604020202020204" pitchFamily="34" charset="0"/>
                <a:ea typeface="+mn-ea"/>
                <a:cs typeface="+mn-cs"/>
              </a:rPr>
              <a:t>arp</a:t>
            </a:r>
            <a:r>
              <a:rPr lang="zh-CN" altLang="zh-CN" sz="1200" kern="1200" dirty="0" smtClean="0">
                <a:solidFill>
                  <a:schemeClr val="tx1"/>
                </a:solidFill>
                <a:effectLst/>
                <a:latin typeface="Arial" panose="020B0604020202020204" pitchFamily="34" charset="0"/>
                <a:ea typeface="+mn-ea"/>
                <a:cs typeface="+mn-cs"/>
              </a:rPr>
              <a:t>请求包</a:t>
            </a:r>
            <a:r>
              <a:rPr lang="zh-CN" altLang="en-US" sz="1200" kern="1200" dirty="0" smtClean="0">
                <a:solidFill>
                  <a:schemeClr val="tx1"/>
                </a:solidFill>
                <a:effectLst/>
                <a:latin typeface="Arial" panose="020B0604020202020204" pitchFamily="34" charset="0"/>
                <a:ea typeface="+mn-ea"/>
                <a:cs typeface="+mn-cs"/>
              </a:rPr>
              <a:t>并，</a:t>
            </a:r>
            <a:r>
              <a:rPr lang="zh-CN" altLang="zh-CN" sz="1200" kern="1200" dirty="0" smtClean="0">
                <a:solidFill>
                  <a:schemeClr val="tx1"/>
                </a:solidFill>
                <a:effectLst/>
                <a:latin typeface="Arial" panose="020B0604020202020204" pitchFamily="34" charset="0"/>
                <a:ea typeface="+mn-ea"/>
                <a:cs typeface="+mn-cs"/>
              </a:rPr>
              <a:t>向</a:t>
            </a:r>
            <a:r>
              <a:rPr lang="en-US" altLang="zh-CN" sz="1200" kern="1200" dirty="0" smtClean="0">
                <a:solidFill>
                  <a:schemeClr val="tx1"/>
                </a:solidFill>
                <a:effectLst/>
                <a:latin typeface="Arial" panose="020B0604020202020204" pitchFamily="34" charset="0"/>
                <a:ea typeface="+mn-ea"/>
                <a:cs typeface="+mn-cs"/>
              </a:rPr>
              <a:t>AP</a:t>
            </a:r>
            <a:r>
              <a:rPr lang="zh-CN" altLang="zh-CN" sz="1200" kern="1200" dirty="0" smtClean="0">
                <a:solidFill>
                  <a:schemeClr val="tx1"/>
                </a:solidFill>
                <a:effectLst/>
                <a:latin typeface="Arial" panose="020B0604020202020204" pitchFamily="34" charset="0"/>
                <a:ea typeface="+mn-ea"/>
                <a:cs typeface="+mn-cs"/>
              </a:rPr>
              <a:t>重放这个包</a:t>
            </a:r>
            <a:r>
              <a:rPr lang="zh-CN" altLang="en-US" sz="1200" kern="1200" dirty="0" smtClean="0">
                <a:solidFill>
                  <a:schemeClr val="tx1"/>
                </a:solidFill>
                <a:effectLst/>
                <a:latin typeface="Arial" panose="020B0604020202020204" pitchFamily="34" charset="0"/>
                <a:ea typeface="+mn-ea"/>
                <a:cs typeface="+mn-cs"/>
              </a:rPr>
              <a:t>，当</a:t>
            </a:r>
            <a:r>
              <a:rPr lang="en-US" altLang="zh-CN" sz="1200" kern="1200" dirty="0" smtClean="0">
                <a:solidFill>
                  <a:schemeClr val="tx1"/>
                </a:solidFill>
                <a:effectLst/>
                <a:latin typeface="Arial" panose="020B0604020202020204" pitchFamily="34" charset="0"/>
                <a:ea typeface="+mn-ea"/>
                <a:cs typeface="+mn-cs"/>
              </a:rPr>
              <a:t>AP</a:t>
            </a:r>
            <a:r>
              <a:rPr lang="zh-CN" altLang="zh-CN" sz="1200" kern="1200" dirty="0" smtClean="0">
                <a:solidFill>
                  <a:schemeClr val="tx1"/>
                </a:solidFill>
                <a:effectLst/>
                <a:latin typeface="Arial" panose="020B0604020202020204" pitchFamily="34" charset="0"/>
                <a:ea typeface="+mn-ea"/>
                <a:cs typeface="+mn-cs"/>
              </a:rPr>
              <a:t>接到这样的</a:t>
            </a:r>
            <a:r>
              <a:rPr lang="en-US" altLang="zh-CN" sz="1200" kern="1200" dirty="0" err="1" smtClean="0">
                <a:solidFill>
                  <a:schemeClr val="tx1"/>
                </a:solidFill>
                <a:effectLst/>
                <a:latin typeface="Arial" panose="020B0604020202020204" pitchFamily="34" charset="0"/>
                <a:ea typeface="+mn-ea"/>
                <a:cs typeface="+mn-cs"/>
              </a:rPr>
              <a:t>arp</a:t>
            </a:r>
            <a:r>
              <a:rPr lang="zh-CN" altLang="zh-CN" sz="1200" kern="1200" dirty="0" smtClean="0">
                <a:solidFill>
                  <a:schemeClr val="tx1"/>
                </a:solidFill>
                <a:effectLst/>
                <a:latin typeface="Arial" panose="020B0604020202020204" pitchFamily="34" charset="0"/>
                <a:ea typeface="+mn-ea"/>
                <a:cs typeface="+mn-cs"/>
              </a:rPr>
              <a:t>请求后就会回复</a:t>
            </a:r>
            <a:r>
              <a:rPr lang="zh-CN" altLang="en-US" sz="1200" kern="1200" dirty="0" smtClean="0">
                <a:solidFill>
                  <a:schemeClr val="tx1"/>
                </a:solidFill>
                <a:effectLst/>
                <a:latin typeface="Arial" panose="020B0604020202020204" pitchFamily="34" charset="0"/>
                <a:ea typeface="+mn-ea"/>
                <a:cs typeface="+mn-cs"/>
              </a:rPr>
              <a:t>攻击者</a:t>
            </a:r>
            <a:r>
              <a:rPr lang="zh-CN" altLang="zh-CN" sz="1200" kern="1200" dirty="0" smtClean="0">
                <a:solidFill>
                  <a:schemeClr val="tx1"/>
                </a:solidFill>
                <a:effectLst/>
                <a:latin typeface="Arial" panose="020B0604020202020204" pitchFamily="34" charset="0"/>
                <a:ea typeface="+mn-ea"/>
                <a:cs typeface="+mn-cs"/>
              </a:rPr>
              <a:t>。</a:t>
            </a:r>
            <a:r>
              <a:rPr lang="zh-CN" altLang="en-US" sz="1200" kern="1200" dirty="0" smtClean="0">
                <a:solidFill>
                  <a:schemeClr val="tx1"/>
                </a:solidFill>
                <a:effectLst/>
                <a:latin typeface="Arial" panose="020B0604020202020204" pitchFamily="34" charset="0"/>
                <a:ea typeface="+mn-ea"/>
                <a:cs typeface="+mn-cs"/>
              </a:rPr>
              <a:t>攻击者就可以获得流量用来破解。</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panose="020B0604020202020204" pitchFamily="34" charset="0"/>
                <a:ea typeface="+mn-ea"/>
                <a:cs typeface="+mn-cs"/>
              </a:rPr>
              <a:t>IV</a:t>
            </a:r>
            <a:r>
              <a:rPr lang="zh-CN" altLang="en-US" sz="1200" kern="1200" dirty="0" smtClean="0">
                <a:solidFill>
                  <a:schemeClr val="tx1"/>
                </a:solidFill>
                <a:effectLst/>
                <a:latin typeface="Arial" panose="020B0604020202020204" pitchFamily="34" charset="0"/>
                <a:ea typeface="+mn-ea"/>
                <a:cs typeface="+mn-cs"/>
              </a:rPr>
              <a:t>容易碰撞会导致攻击者可以</a:t>
            </a:r>
            <a:r>
              <a:rPr lang="zh-CN" altLang="zh-CN" sz="1200" kern="1200" dirty="0" smtClean="0">
                <a:solidFill>
                  <a:schemeClr val="tx1"/>
                </a:solidFill>
                <a:effectLst/>
                <a:latin typeface="Arial" panose="020B0604020202020204" pitchFamily="34" charset="0"/>
                <a:ea typeface="+mn-ea"/>
                <a:cs typeface="+mn-cs"/>
              </a:rPr>
              <a:t>收集两个</a:t>
            </a:r>
            <a:r>
              <a:rPr lang="en-US" altLang="zh-CN" sz="1200" kern="1200" dirty="0" smtClean="0">
                <a:solidFill>
                  <a:schemeClr val="tx1"/>
                </a:solidFill>
                <a:effectLst/>
                <a:latin typeface="Arial" panose="020B0604020202020204" pitchFamily="34" charset="0"/>
                <a:ea typeface="+mn-ea"/>
                <a:cs typeface="+mn-cs"/>
              </a:rPr>
              <a:t>IV </a:t>
            </a:r>
            <a:r>
              <a:rPr lang="zh-CN" altLang="zh-CN" sz="1200" kern="1200" dirty="0" smtClean="0">
                <a:solidFill>
                  <a:schemeClr val="tx1"/>
                </a:solidFill>
                <a:effectLst/>
                <a:latin typeface="Arial" panose="020B0604020202020204" pitchFamily="34" charset="0"/>
                <a:ea typeface="+mn-ea"/>
                <a:cs typeface="+mn-cs"/>
              </a:rPr>
              <a:t>相同的的</a:t>
            </a:r>
            <a:r>
              <a:rPr lang="en-US" altLang="zh-CN" sz="1200" kern="1200" dirty="0" smtClean="0">
                <a:solidFill>
                  <a:schemeClr val="tx1"/>
                </a:solidFill>
                <a:effectLst/>
                <a:latin typeface="Arial" panose="020B0604020202020204" pitchFamily="34" charset="0"/>
                <a:ea typeface="+mn-ea"/>
                <a:cs typeface="+mn-cs"/>
              </a:rPr>
              <a:t>WEP </a:t>
            </a:r>
            <a:r>
              <a:rPr lang="zh-CN" altLang="zh-CN" sz="1200" kern="1200" dirty="0" smtClean="0">
                <a:solidFill>
                  <a:schemeClr val="tx1"/>
                </a:solidFill>
                <a:effectLst/>
                <a:latin typeface="Arial" panose="020B0604020202020204" pitchFamily="34" charset="0"/>
                <a:ea typeface="+mn-ea"/>
                <a:cs typeface="+mn-cs"/>
              </a:rPr>
              <a:t>包，把这两个包里的密文做</a:t>
            </a:r>
            <a:r>
              <a:rPr lang="en-US" altLang="zh-CN" sz="1200" kern="1200" dirty="0" smtClean="0">
                <a:solidFill>
                  <a:schemeClr val="tx1"/>
                </a:solidFill>
                <a:effectLst/>
                <a:latin typeface="Arial" panose="020B0604020202020204" pitchFamily="34" charset="0"/>
                <a:ea typeface="+mn-ea"/>
                <a:cs typeface="+mn-cs"/>
              </a:rPr>
              <a:t>XOR </a:t>
            </a:r>
            <a:r>
              <a:rPr lang="zh-CN" altLang="zh-CN" sz="1200" kern="1200" dirty="0" smtClean="0">
                <a:solidFill>
                  <a:schemeClr val="tx1"/>
                </a:solidFill>
                <a:effectLst/>
                <a:latin typeface="Arial" panose="020B0604020202020204" pitchFamily="34" charset="0"/>
                <a:ea typeface="+mn-ea"/>
                <a:cs typeface="+mn-cs"/>
              </a:rPr>
              <a:t>运算。得到</a:t>
            </a:r>
            <a:r>
              <a:rPr lang="en-US" altLang="zh-CN" sz="1200" kern="1200" dirty="0" smtClean="0">
                <a:solidFill>
                  <a:schemeClr val="tx1"/>
                </a:solidFill>
                <a:effectLst/>
                <a:latin typeface="Arial" panose="020B0604020202020204" pitchFamily="34" charset="0"/>
                <a:ea typeface="+mn-ea"/>
                <a:cs typeface="+mn-cs"/>
              </a:rPr>
              <a:t>XOR </a:t>
            </a:r>
            <a:r>
              <a:rPr lang="zh-CN" altLang="zh-CN" sz="1200" kern="1200" dirty="0" smtClean="0">
                <a:solidFill>
                  <a:schemeClr val="tx1"/>
                </a:solidFill>
                <a:effectLst/>
                <a:latin typeface="Arial" panose="020B0604020202020204" pitchFamily="34" charset="0"/>
                <a:ea typeface="+mn-ea"/>
                <a:cs typeface="+mn-cs"/>
              </a:rPr>
              <a:t>文件。用这个</a:t>
            </a:r>
            <a:r>
              <a:rPr lang="en-US" altLang="zh-CN" sz="1200" kern="1200" dirty="0" smtClean="0">
                <a:solidFill>
                  <a:schemeClr val="tx1"/>
                </a:solidFill>
                <a:effectLst/>
                <a:latin typeface="Arial" panose="020B0604020202020204" pitchFamily="34" charset="0"/>
                <a:ea typeface="+mn-ea"/>
                <a:cs typeface="+mn-cs"/>
              </a:rPr>
              <a:t>XOR</a:t>
            </a:r>
            <a:r>
              <a:rPr lang="zh-CN" altLang="zh-CN" sz="1200" kern="1200" dirty="0" smtClean="0">
                <a:solidFill>
                  <a:schemeClr val="tx1"/>
                </a:solidFill>
                <a:effectLst/>
                <a:latin typeface="Arial" panose="020B0604020202020204" pitchFamily="34" charset="0"/>
                <a:ea typeface="+mn-ea"/>
                <a:cs typeface="+mn-cs"/>
              </a:rPr>
              <a:t>文件配合伪造</a:t>
            </a:r>
            <a:r>
              <a:rPr lang="en-US" altLang="zh-CN" sz="1200" kern="1200" dirty="0" err="1" smtClean="0">
                <a:solidFill>
                  <a:schemeClr val="tx1"/>
                </a:solidFill>
                <a:effectLst/>
                <a:latin typeface="Arial" panose="020B0604020202020204" pitchFamily="34" charset="0"/>
                <a:ea typeface="+mn-ea"/>
                <a:cs typeface="+mn-cs"/>
              </a:rPr>
              <a:t>arp</a:t>
            </a:r>
            <a:r>
              <a:rPr lang="zh-CN" altLang="zh-CN" sz="1200" kern="1200" dirty="0" smtClean="0">
                <a:solidFill>
                  <a:schemeClr val="tx1"/>
                </a:solidFill>
                <a:effectLst/>
                <a:latin typeface="Arial" panose="020B0604020202020204" pitchFamily="34" charset="0"/>
                <a:ea typeface="+mn-ea"/>
                <a:cs typeface="+mn-cs"/>
              </a:rPr>
              <a:t>包的工具</a:t>
            </a:r>
            <a:r>
              <a:rPr lang="zh-CN" altLang="en-US" sz="1200" kern="1200" dirty="0" smtClean="0">
                <a:solidFill>
                  <a:schemeClr val="tx1"/>
                </a:solidFill>
                <a:effectLst/>
                <a:latin typeface="Arial" panose="020B0604020202020204" pitchFamily="34" charset="0"/>
                <a:ea typeface="+mn-ea"/>
                <a:cs typeface="+mn-cs"/>
              </a:rPr>
              <a:t>也可以构造合法的</a:t>
            </a:r>
            <a:r>
              <a:rPr lang="en-US" altLang="zh-CN" sz="1200" kern="1200" dirty="0" err="1" smtClean="0">
                <a:solidFill>
                  <a:schemeClr val="tx1"/>
                </a:solidFill>
                <a:effectLst/>
                <a:latin typeface="Arial" panose="020B0604020202020204" pitchFamily="34" charset="0"/>
                <a:ea typeface="+mn-ea"/>
                <a:cs typeface="+mn-cs"/>
              </a:rPr>
              <a:t>arp</a:t>
            </a:r>
            <a:r>
              <a:rPr lang="zh-CN" altLang="en-US" sz="1200" kern="1200" dirty="0" smtClean="0">
                <a:solidFill>
                  <a:schemeClr val="tx1"/>
                </a:solidFill>
                <a:effectLst/>
                <a:latin typeface="Arial" panose="020B0604020202020204" pitchFamily="34" charset="0"/>
                <a:ea typeface="+mn-ea"/>
                <a:cs typeface="+mn-cs"/>
              </a:rPr>
              <a:t>请求包，这样就可以获得数据包进行分析。</a:t>
            </a:r>
            <a:endParaRPr lang="en-US" altLang="zh-CN" sz="1200" b="1"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25</a:t>
            </a:fld>
            <a:endParaRPr lang="zh-CN" altLang="en-US"/>
          </a:p>
        </p:txBody>
      </p:sp>
    </p:spTree>
    <p:extLst>
      <p:ext uri="{BB962C8B-B14F-4D97-AF65-F5344CB8AC3E}">
        <p14:creationId xmlns:p14="http://schemas.microsoft.com/office/powerpoint/2010/main" xmlns="" val="3423052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smtClean="0"/>
          </a:p>
          <a:p>
            <a:r>
              <a:rPr lang="zh-CN" altLang="en-US" dirty="0" smtClean="0"/>
              <a:t>下面播放一个</a:t>
            </a:r>
            <a:r>
              <a:rPr lang="en-US" altLang="zh-CN" dirty="0" smtClean="0"/>
              <a:t>WEP</a:t>
            </a:r>
            <a:r>
              <a:rPr lang="zh-CN" altLang="en-US" dirty="0" smtClean="0"/>
              <a:t>的破解演示视频，破解使用的工具是</a:t>
            </a:r>
            <a:endParaRPr lang="en-US" altLang="zh-CN" dirty="0" smtClean="0"/>
          </a:p>
          <a:p>
            <a:endParaRPr lang="en-US" altLang="zh-CN" dirty="0" smtClean="0"/>
          </a:p>
          <a:p>
            <a:r>
              <a:rPr lang="zh-CN" altLang="en-US" dirty="0" smtClean="0"/>
              <a:t>破解的主要流程是，首先</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26</a:t>
            </a:fld>
            <a:endParaRPr lang="zh-CN" altLang="en-US"/>
          </a:p>
        </p:txBody>
      </p:sp>
    </p:spTree>
    <p:extLst>
      <p:ext uri="{BB962C8B-B14F-4D97-AF65-F5344CB8AC3E}">
        <p14:creationId xmlns:p14="http://schemas.microsoft.com/office/powerpoint/2010/main" xmlns="" val="4109501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针对</a:t>
            </a:r>
            <a:r>
              <a:rPr lang="en-US" altLang="zh-CN" sz="1200" kern="1200" dirty="0" err="1"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的缺陷也是有相应的加固手段的。</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加固核心思路是</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但是这些手段治标不治本，想要真正修复</a:t>
            </a:r>
            <a:r>
              <a:rPr lang="en-US" sz="1200" kern="1200" dirty="0"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加密算法的缺陷还需要改进加密机制，改善数据完整性检查机制，扩大密钥空间等等，修修补补不如重新设计，</a:t>
            </a:r>
            <a:r>
              <a:rPr lang="zh-CN" alt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2003</a:t>
            </a:r>
            <a:r>
              <a:rPr lang="zh-CN" altLang="en-US" sz="1200" kern="1200" dirty="0" smtClean="0">
                <a:solidFill>
                  <a:schemeClr val="tx1"/>
                </a:solidFill>
                <a:effectLst/>
                <a:latin typeface="Arial" panose="020B0604020202020204" pitchFamily="34" charset="0"/>
                <a:ea typeface="+mn-ea"/>
                <a:cs typeface="+mn-cs"/>
              </a:rPr>
              <a:t>年</a:t>
            </a:r>
            <a:r>
              <a:rPr lang="en-US" sz="1200" kern="1200" dirty="0" smtClean="0">
                <a:solidFill>
                  <a:schemeClr val="tx1"/>
                </a:solidFill>
                <a:effectLst/>
                <a:latin typeface="Arial" panose="020B0604020202020204" pitchFamily="34" charset="0"/>
                <a:ea typeface="+mn-ea"/>
                <a:cs typeface="+mn-cs"/>
              </a:rPr>
              <a:t>WPA</a:t>
            </a:r>
            <a:r>
              <a:rPr lang="zh-CN" altLang="en-US" sz="1200" kern="1200" dirty="0" smtClean="0">
                <a:solidFill>
                  <a:schemeClr val="tx1"/>
                </a:solidFill>
                <a:effectLst/>
                <a:latin typeface="Arial" panose="020B0604020202020204" pitchFamily="34" charset="0"/>
                <a:ea typeface="+mn-ea"/>
                <a:cs typeface="+mn-cs"/>
              </a:rPr>
              <a:t>被淘汰，但是因为仍有一部分老旧设备只支持</a:t>
            </a:r>
            <a:r>
              <a:rPr lang="en-US" altLang="zh-CN" sz="1200" kern="1200" dirty="0" err="1"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加密，所以该加密算法一直保留至今。不久之后设计的</a:t>
            </a:r>
            <a:r>
              <a:rPr lang="en-US" sz="1200" kern="1200" dirty="0" smtClean="0">
                <a:solidFill>
                  <a:schemeClr val="tx1"/>
                </a:solidFill>
                <a:effectLst/>
                <a:latin typeface="Arial" panose="020B0604020202020204" pitchFamily="34" charset="0"/>
                <a:ea typeface="+mn-ea"/>
                <a:cs typeface="+mn-cs"/>
              </a:rPr>
              <a:t>WPA</a:t>
            </a:r>
            <a:r>
              <a:rPr lang="zh-CN" altLang="en-US" sz="1200" kern="1200" dirty="0" smtClean="0">
                <a:solidFill>
                  <a:schemeClr val="tx1"/>
                </a:solidFill>
                <a:effectLst/>
                <a:latin typeface="Arial" panose="020B0604020202020204" pitchFamily="34" charset="0"/>
                <a:ea typeface="+mn-ea"/>
                <a:cs typeface="+mn-cs"/>
              </a:rPr>
              <a:t>加密算法有效的改善了</a:t>
            </a:r>
            <a:r>
              <a:rPr lang="en-US" sz="1200" kern="1200" dirty="0" smtClean="0">
                <a:solidFill>
                  <a:schemeClr val="tx1"/>
                </a:solidFill>
                <a:effectLst/>
                <a:latin typeface="Arial" panose="020B0604020202020204" pitchFamily="34" charset="0"/>
                <a:ea typeface="+mn-ea"/>
                <a:cs typeface="+mn-cs"/>
              </a:rPr>
              <a:t>WEP</a:t>
            </a:r>
            <a:r>
              <a:rPr lang="zh-CN" altLang="en-US" sz="1200" kern="1200" dirty="0" smtClean="0">
                <a:solidFill>
                  <a:schemeClr val="tx1"/>
                </a:solidFill>
                <a:effectLst/>
                <a:latin typeface="Arial" panose="020B0604020202020204" pitchFamily="34" charset="0"/>
                <a:ea typeface="+mn-ea"/>
                <a:cs typeface="+mn-cs"/>
              </a:rPr>
              <a:t>算法现有缺陷。</a:t>
            </a:r>
            <a:endParaRPr lang="en-US"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27</a:t>
            </a:fld>
            <a:endParaRPr lang="zh-CN" altLang="en-US"/>
          </a:p>
        </p:txBody>
      </p:sp>
    </p:spTree>
    <p:extLst>
      <p:ext uri="{BB962C8B-B14F-4D97-AF65-F5344CB8AC3E}">
        <p14:creationId xmlns:p14="http://schemas.microsoft.com/office/powerpoint/2010/main" xmlns="" val="524798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下面我们来讲讲</a:t>
            </a:r>
            <a:r>
              <a:rPr lang="en-US" altLang="zh-CN" dirty="0" smtClean="0"/>
              <a:t>WPA</a:t>
            </a:r>
            <a:r>
              <a:rPr lang="zh-CN" altLang="en-US" baseline="0" dirty="0" smtClean="0"/>
              <a:t> </a:t>
            </a:r>
            <a:r>
              <a:rPr lang="en-US" altLang="zh-CN" baseline="0" dirty="0" smtClean="0"/>
              <a:t>WPA2</a:t>
            </a:r>
            <a:r>
              <a:rPr lang="zh-CN" altLang="en-US" baseline="0" dirty="0" smtClean="0"/>
              <a:t>加密协议</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28</a:t>
            </a:fld>
            <a:endParaRPr lang="zh-CN" altLang="en-US"/>
          </a:p>
        </p:txBody>
      </p:sp>
    </p:spTree>
    <p:extLst>
      <p:ext uri="{BB962C8B-B14F-4D97-AF65-F5344CB8AC3E}">
        <p14:creationId xmlns:p14="http://schemas.microsoft.com/office/powerpoint/2010/main" xmlns="" val="93670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800" kern="1200" dirty="0" smtClean="0">
                <a:solidFill>
                  <a:schemeClr val="tx1"/>
                </a:solidFill>
                <a:latin typeface="Arial" panose="020B0604020202020204" pitchFamily="34" charset="0"/>
                <a:ea typeface="+mn-ea"/>
                <a:cs typeface="+mn-cs"/>
                <a:sym typeface="Verdana" panose="020B0604030504040204" pitchFamily="34" charset="0"/>
              </a:rPr>
              <a:t>，改进了</a:t>
            </a:r>
            <a:r>
              <a:rPr lang="en-US" altLang="zh-CN" sz="800" kern="1200" dirty="0" smtClean="0">
                <a:solidFill>
                  <a:schemeClr val="tx1"/>
                </a:solidFill>
                <a:latin typeface="Arial" panose="020B0604020202020204" pitchFamily="34" charset="0"/>
                <a:ea typeface="+mn-ea"/>
                <a:cs typeface="+mn-cs"/>
                <a:sym typeface="Verdana" panose="020B0604030504040204" pitchFamily="34" charset="0"/>
              </a:rPr>
              <a:t>WEP</a:t>
            </a:r>
            <a:r>
              <a:rPr lang="zh-CN" altLang="en-US" sz="800" kern="1200" dirty="0" smtClean="0">
                <a:solidFill>
                  <a:schemeClr val="tx1"/>
                </a:solidFill>
                <a:latin typeface="Arial" panose="020B0604020202020204" pitchFamily="34" charset="0"/>
                <a:ea typeface="+mn-ea"/>
                <a:cs typeface="+mn-cs"/>
                <a:sym typeface="Verdana" panose="020B0604030504040204" pitchFamily="34" charset="0"/>
              </a:rPr>
              <a:t>的诸多缺陷</a:t>
            </a: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000" kern="1200" dirty="0" smtClean="0">
              <a:solidFill>
                <a:schemeClr val="tx1"/>
              </a:solidFill>
              <a:latin typeface="Arial" panose="020B0604020202020204" pitchFamily="34" charset="0"/>
              <a:ea typeface="+mn-ea"/>
              <a:cs typeface="+mn-cs"/>
              <a:sym typeface="Verdana" panose="020B060403050404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它将容易被篡改的</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CRC-32</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校验改为采用信息完整性代码</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MIC</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防止篡改数据包，并使用暂时密钥完整性协议</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TKIP</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增强安全性。</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TKIP</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的核心加密算法虽然仍然采用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RC4 </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加密算法，但是在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RC4</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的基础上进行了更复杂的数据封装。</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TKIP </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把密钥的长度由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WEP </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的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40</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位提高到 </a:t>
            </a:r>
            <a:r>
              <a:rPr lang="en-US" altLang="zh-CN" sz="1000" kern="1200" dirty="0" smtClean="0">
                <a:solidFill>
                  <a:schemeClr val="tx1"/>
                </a:solidFill>
                <a:latin typeface="Arial" panose="020B0604020202020204" pitchFamily="34" charset="0"/>
                <a:ea typeface="+mn-ea"/>
                <a:cs typeface="+mn-cs"/>
                <a:sym typeface="Verdana" panose="020B0604030504040204" pitchFamily="34" charset="0"/>
              </a:rPr>
              <a:t>128 </a:t>
            </a:r>
            <a:r>
              <a:rPr lang="zh-CN" altLang="en-US" sz="1000" kern="1200" dirty="0" smtClean="0">
                <a:solidFill>
                  <a:schemeClr val="tx1"/>
                </a:solidFill>
                <a:latin typeface="Arial" panose="020B0604020202020204" pitchFamily="34" charset="0"/>
                <a:ea typeface="+mn-ea"/>
                <a:cs typeface="+mn-cs"/>
                <a:sym typeface="Verdana" panose="020B0604030504040204" pitchFamily="34" charset="0"/>
              </a:rPr>
              <a:t>位</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29</a:t>
            </a:fld>
            <a:endParaRPr lang="zh-CN" altLang="en-US"/>
          </a:p>
        </p:txBody>
      </p:sp>
    </p:spTree>
    <p:extLst>
      <p:ext uri="{BB962C8B-B14F-4D97-AF65-F5344CB8AC3E}">
        <p14:creationId xmlns:p14="http://schemas.microsoft.com/office/powerpoint/2010/main" xmlns="" val="156377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认证方式分为两种</a:t>
            </a:r>
            <a:r>
              <a:rPr lang="en-US" altLang="zh-CN" sz="1200" kern="1200" dirty="0" smtClean="0">
                <a:solidFill>
                  <a:schemeClr val="tx1"/>
                </a:solidFill>
                <a:effectLst/>
                <a:latin typeface="Arial" panose="020B0604020202020204" pitchFamily="34" charset="0"/>
                <a:ea typeface="+mn-ea"/>
                <a:cs typeface="+mn-cs"/>
              </a:rPr>
              <a:t>,</a:t>
            </a:r>
            <a:r>
              <a:rPr lang="zh-CN" altLang="en-US" sz="1200" kern="1200" dirty="0" smtClean="0">
                <a:solidFill>
                  <a:schemeClr val="tx1"/>
                </a:solidFill>
                <a:effectLst/>
                <a:latin typeface="Arial" panose="020B0604020202020204" pitchFamily="34" charset="0"/>
                <a:ea typeface="+mn-ea"/>
                <a:cs typeface="+mn-cs"/>
              </a:rPr>
              <a:t>分别是</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对于认证服务器方式来说，</a:t>
            </a:r>
            <a:r>
              <a:rPr lang="zh-CN" altLang="zh-CN" sz="1200" kern="1200" dirty="0" smtClean="0">
                <a:solidFill>
                  <a:schemeClr val="tx1"/>
                </a:solidFill>
                <a:effectLst/>
                <a:latin typeface="Arial" panose="020B0604020202020204" pitchFamily="34" charset="0"/>
                <a:ea typeface="+mn-ea"/>
                <a:cs typeface="+mn-cs"/>
              </a:rPr>
              <a:t>用户</a:t>
            </a:r>
            <a:r>
              <a:rPr lang="zh-CN" altLang="en-US" sz="1200" kern="1200" dirty="0" smtClean="0">
                <a:solidFill>
                  <a:schemeClr val="tx1"/>
                </a:solidFill>
                <a:effectLst/>
                <a:latin typeface="Arial" panose="020B0604020202020204" pitchFamily="34" charset="0"/>
                <a:ea typeface="+mn-ea"/>
                <a:cs typeface="+mn-cs"/>
              </a:rPr>
              <a:t>需要</a:t>
            </a:r>
            <a:r>
              <a:rPr lang="zh-CN" altLang="zh-CN" sz="1200" kern="1200" dirty="0" smtClean="0">
                <a:solidFill>
                  <a:schemeClr val="tx1"/>
                </a:solidFill>
                <a:effectLst/>
                <a:latin typeface="Arial" panose="020B0604020202020204" pitchFamily="34" charset="0"/>
                <a:ea typeface="+mn-ea"/>
                <a:cs typeface="+mn-cs"/>
              </a:rPr>
              <a:t>提供认证所需的凭证， 如用户密码， 通过特定的认证服务器来实现。在大中型企业中，通常使用这种方式。但对于小型企业网络或家庭用户来说，架设一台专用的认证服务器未免代价过于昂贵，因此</a:t>
            </a:r>
            <a:r>
              <a:rPr lang="en-US" altLang="zh-CN" sz="1200" kern="1200" dirty="0" smtClean="0">
                <a:solidFill>
                  <a:schemeClr val="tx1"/>
                </a:solidFill>
                <a:effectLst/>
                <a:latin typeface="Arial" panose="020B0604020202020204" pitchFamily="34" charset="0"/>
                <a:ea typeface="+mn-ea"/>
                <a:cs typeface="+mn-cs"/>
              </a:rPr>
              <a:t>WPA </a:t>
            </a:r>
            <a:r>
              <a:rPr lang="zh-CN" altLang="zh-CN" sz="1200" kern="1200" dirty="0" smtClean="0">
                <a:solidFill>
                  <a:schemeClr val="tx1"/>
                </a:solidFill>
                <a:effectLst/>
                <a:latin typeface="Arial" panose="020B0604020202020204" pitchFamily="34" charset="0"/>
                <a:ea typeface="+mn-ea"/>
                <a:cs typeface="+mn-cs"/>
              </a:rPr>
              <a:t>提供一种简化模式，它不需要专门的认证服务器</a:t>
            </a:r>
            <a:r>
              <a:rPr lang="zh-CN" altLang="en-US" sz="1200" kern="1200" dirty="0" smtClean="0">
                <a:solidFill>
                  <a:schemeClr val="tx1"/>
                </a:solidFill>
                <a:effectLst/>
                <a:latin typeface="Arial" panose="020B0604020202020204" pitchFamily="34" charset="0"/>
                <a:ea typeface="+mn-ea"/>
                <a:cs typeface="+mn-cs"/>
              </a:rPr>
              <a:t>，只需要预先设定认证密码</a:t>
            </a:r>
            <a:r>
              <a:rPr lang="zh-CN" altLang="zh-CN" sz="1200" kern="1200" dirty="0" smtClean="0">
                <a:solidFill>
                  <a:schemeClr val="tx1"/>
                </a:solidFill>
                <a:effectLst/>
                <a:latin typeface="Arial" panose="020B0604020202020204" pitchFamily="34" charset="0"/>
                <a:ea typeface="+mn-ea"/>
                <a:cs typeface="+mn-cs"/>
              </a:rPr>
              <a:t>。这种方式</a:t>
            </a:r>
            <a:r>
              <a:rPr lang="zh-CN" altLang="en-US" sz="1200" kern="1200" dirty="0" smtClean="0">
                <a:solidFill>
                  <a:schemeClr val="tx1"/>
                </a:solidFill>
                <a:effectLst/>
                <a:latin typeface="Arial" panose="020B0604020202020204" pitchFamily="34" charset="0"/>
                <a:ea typeface="+mn-ea"/>
                <a:cs typeface="+mn-cs"/>
              </a:rPr>
              <a:t>就是</a:t>
            </a:r>
            <a:r>
              <a:rPr lang="en-US" altLang="zh-CN" sz="1200" kern="1200" dirty="0" smtClean="0">
                <a:solidFill>
                  <a:schemeClr val="tx1"/>
                </a:solidFill>
                <a:effectLst/>
                <a:latin typeface="Arial" panose="020B0604020202020204" pitchFamily="34" charset="0"/>
                <a:ea typeface="+mn-ea"/>
                <a:cs typeface="+mn-cs"/>
              </a:rPr>
              <a:t>WPA-PSK</a:t>
            </a:r>
            <a:r>
              <a:rPr lang="zh-CN" altLang="zh-CN" sz="1200" kern="1200" dirty="0" smtClean="0">
                <a:solidFill>
                  <a:schemeClr val="tx1"/>
                </a:solidFill>
                <a:effectLst/>
                <a:latin typeface="Arial" panose="020B0604020202020204" pitchFamily="34" charset="0"/>
                <a:ea typeface="+mn-ea"/>
                <a:cs typeface="+mn-cs"/>
              </a:rPr>
              <a:t>。我们这里讨论的也是</a:t>
            </a:r>
            <a:r>
              <a:rPr lang="en-US" altLang="zh-CN" sz="1200" kern="1200" dirty="0" smtClean="0">
                <a:solidFill>
                  <a:schemeClr val="tx1"/>
                </a:solidFill>
                <a:effectLst/>
                <a:latin typeface="Arial" panose="020B0604020202020204" pitchFamily="34" charset="0"/>
                <a:ea typeface="+mn-ea"/>
                <a:cs typeface="+mn-cs"/>
              </a:rPr>
              <a:t>WPA-PSK</a:t>
            </a:r>
            <a:r>
              <a:rPr lang="zh-CN" altLang="zh-CN" sz="1200" kern="1200" dirty="0" smtClean="0">
                <a:solidFill>
                  <a:schemeClr val="tx1"/>
                </a:solidFill>
                <a:effectLst/>
                <a:latin typeface="Arial" panose="020B0604020202020204" pitchFamily="34" charset="0"/>
                <a:ea typeface="+mn-ea"/>
                <a:cs typeface="+mn-cs"/>
              </a:rPr>
              <a:t>认证方式的密码破解</a:t>
            </a: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30</a:t>
            </a:fld>
            <a:endParaRPr lang="zh-CN" altLang="en-US"/>
          </a:p>
        </p:txBody>
      </p:sp>
    </p:spTree>
    <p:extLst>
      <p:ext uri="{BB962C8B-B14F-4D97-AF65-F5344CB8AC3E}">
        <p14:creationId xmlns:p14="http://schemas.microsoft.com/office/powerpoint/2010/main" xmlns="" val="755562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smtClean="0">
                <a:solidFill>
                  <a:schemeClr val="tx1"/>
                </a:solidFill>
                <a:effectLst/>
                <a:latin typeface="Arial" panose="020B0604020202020204" pitchFamily="34" charset="0"/>
                <a:ea typeface="+mn-ea"/>
                <a:cs typeface="+mn-cs"/>
              </a:rPr>
              <a:t>可以说</a:t>
            </a:r>
            <a:r>
              <a:rPr lang="en-US" altLang="zh-CN" sz="1200" kern="1200" dirty="0" smtClean="0">
                <a:solidFill>
                  <a:schemeClr val="tx1"/>
                </a:solidFill>
                <a:effectLst/>
                <a:latin typeface="Arial" panose="020B0604020202020204" pitchFamily="34" charset="0"/>
                <a:ea typeface="+mn-ea"/>
                <a:cs typeface="+mn-cs"/>
              </a:rPr>
              <a:t> WPA-PSK </a:t>
            </a:r>
            <a:r>
              <a:rPr lang="zh-CN" altLang="zh-CN" sz="1200" kern="1200" dirty="0" smtClean="0">
                <a:solidFill>
                  <a:schemeClr val="tx1"/>
                </a:solidFill>
                <a:effectLst/>
                <a:latin typeface="Arial" panose="020B0604020202020204" pitchFamily="34" charset="0"/>
                <a:ea typeface="+mn-ea"/>
                <a:cs typeface="+mn-cs"/>
              </a:rPr>
              <a:t>安全体系是十分完善的。但他始终是用一个密码保护</a:t>
            </a:r>
            <a:r>
              <a:rPr lang="zh-CN" altLang="en-US" sz="1200" kern="1200" dirty="0" smtClean="0">
                <a:solidFill>
                  <a:schemeClr val="tx1"/>
                </a:solidFill>
                <a:effectLst/>
                <a:latin typeface="Arial" panose="020B0604020202020204" pitchFamily="34" charset="0"/>
                <a:ea typeface="+mn-ea"/>
                <a:cs typeface="+mn-cs"/>
              </a:rPr>
              <a:t>，针对这种认证机制总是可用暴力破解进行攻击</a:t>
            </a:r>
            <a:r>
              <a:rPr lang="zh-CN" altLang="zh-CN" sz="1200" kern="1200" dirty="0" smtClean="0">
                <a:solidFill>
                  <a:schemeClr val="tx1"/>
                </a:solidFill>
                <a:effectLst/>
                <a:latin typeface="Arial" panose="020B0604020202020204" pitchFamily="34" charset="0"/>
                <a:ea typeface="+mn-ea"/>
                <a:cs typeface="+mn-cs"/>
              </a:rPr>
              <a:t>。目前针对</a:t>
            </a:r>
            <a:r>
              <a:rPr lang="en-US" altLang="zh-CN" sz="1200" kern="1200" dirty="0" smtClean="0">
                <a:solidFill>
                  <a:schemeClr val="tx1"/>
                </a:solidFill>
                <a:effectLst/>
                <a:latin typeface="Arial" panose="020B0604020202020204" pitchFamily="34" charset="0"/>
                <a:ea typeface="+mn-ea"/>
                <a:cs typeface="+mn-cs"/>
              </a:rPr>
              <a:t>WPA</a:t>
            </a:r>
            <a:r>
              <a:rPr lang="zh-CN" altLang="zh-CN" sz="1200" kern="1200" dirty="0" smtClean="0">
                <a:solidFill>
                  <a:schemeClr val="tx1"/>
                </a:solidFill>
                <a:effectLst/>
                <a:latin typeface="Arial" panose="020B0604020202020204" pitchFamily="34" charset="0"/>
                <a:ea typeface="+mn-ea"/>
                <a:cs typeface="+mn-cs"/>
              </a:rPr>
              <a:t>的直接攻击</a:t>
            </a:r>
            <a:r>
              <a:rPr lang="zh-CN" altLang="en-US" sz="1200" kern="1200" dirty="0" smtClean="0">
                <a:solidFill>
                  <a:schemeClr val="tx1"/>
                </a:solidFill>
                <a:effectLst/>
                <a:latin typeface="Arial" panose="020B0604020202020204" pitchFamily="34" charset="0"/>
                <a:ea typeface="+mn-ea"/>
                <a:cs typeface="+mn-cs"/>
              </a:rPr>
              <a:t>手段</a:t>
            </a:r>
            <a:r>
              <a:rPr lang="zh-CN" altLang="zh-CN" sz="1200" kern="1200" dirty="0" smtClean="0">
                <a:solidFill>
                  <a:schemeClr val="tx1"/>
                </a:solidFill>
                <a:effectLst/>
                <a:latin typeface="Arial" panose="020B0604020202020204" pitchFamily="34" charset="0"/>
                <a:ea typeface="+mn-ea"/>
                <a:cs typeface="+mn-cs"/>
              </a:rPr>
              <a:t>就只有字典攻击这一种。</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攻击的入手点就是</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我们来简单看下四次握手的过程</a:t>
            </a:r>
            <a:endParaRPr lang="zh-CN" altLang="zh-CN" sz="1200" kern="1200" dirty="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31</a:t>
            </a:fld>
            <a:endParaRPr lang="zh-CN" altLang="en-US"/>
          </a:p>
        </p:txBody>
      </p:sp>
    </p:spTree>
    <p:extLst>
      <p:ext uri="{BB962C8B-B14F-4D97-AF65-F5344CB8AC3E}">
        <p14:creationId xmlns:p14="http://schemas.microsoft.com/office/powerpoint/2010/main" xmlns="" val="3482282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panose="020B0604020202020204" pitchFamily="34" charset="0"/>
                <a:ea typeface="+mn-ea"/>
                <a:cs typeface="+mn-cs"/>
              </a:rPr>
              <a:t>XXXXX</a:t>
            </a:r>
            <a:r>
              <a:rPr lang="zh-CN" altLang="en-US" sz="1200" kern="1200" dirty="0" smtClean="0">
                <a:solidFill>
                  <a:schemeClr val="tx1"/>
                </a:solidFill>
                <a:effectLst/>
                <a:latin typeface="Arial" panose="020B0604020202020204" pitchFamily="34" charset="0"/>
                <a:ea typeface="+mn-ea"/>
                <a:cs typeface="+mn-cs"/>
              </a:rPr>
              <a:t>，</a:t>
            </a:r>
            <a:r>
              <a:rPr lang="en-US" altLang="zh-CN" sz="1200" kern="1200" dirty="0" err="1" smtClean="0">
                <a:solidFill>
                  <a:schemeClr val="tx1"/>
                </a:solidFill>
                <a:effectLst/>
                <a:latin typeface="Arial" panose="020B0604020202020204" pitchFamily="34" charset="0"/>
                <a:ea typeface="+mn-ea"/>
                <a:cs typeface="+mn-cs"/>
              </a:rPr>
              <a:t>ap</a:t>
            </a:r>
            <a:r>
              <a:rPr lang="zh-CN" altLang="en-US" sz="1200" kern="1200" dirty="0" smtClean="0">
                <a:solidFill>
                  <a:schemeClr val="tx1"/>
                </a:solidFill>
                <a:effectLst/>
                <a:latin typeface="Arial" panose="020B0604020202020204" pitchFamily="34" charset="0"/>
                <a:ea typeface="+mn-ea"/>
                <a:cs typeface="+mn-cs"/>
              </a:rPr>
              <a:t>首先，客户端拿到这些信息之后，产生随机数</a:t>
            </a:r>
            <a:r>
              <a:rPr lang="en-US" altLang="zh-CN" sz="1200" kern="1200" dirty="0" err="1" smtClean="0">
                <a:solidFill>
                  <a:schemeClr val="tx1"/>
                </a:solidFill>
                <a:effectLst/>
                <a:latin typeface="Arial" panose="020B0604020202020204" pitchFamily="34" charset="0"/>
                <a:ea typeface="+mn-ea"/>
                <a:cs typeface="+mn-cs"/>
              </a:rPr>
              <a:t>snonce</a:t>
            </a:r>
            <a:r>
              <a:rPr lang="zh-CN" altLang="en-US" sz="1200" kern="1200" dirty="0" smtClean="0">
                <a:solidFill>
                  <a:schemeClr val="tx1"/>
                </a:solidFill>
                <a:effectLst/>
                <a:latin typeface="Arial" panose="020B0604020202020204" pitchFamily="34" charset="0"/>
                <a:ea typeface="+mn-ea"/>
                <a:cs typeface="+mn-cs"/>
              </a:rPr>
              <a:t>再加上自己的</a:t>
            </a:r>
            <a:r>
              <a:rPr lang="en-US" altLang="zh-CN" sz="1200" kern="1200" dirty="0" smtClean="0">
                <a:solidFill>
                  <a:schemeClr val="tx1"/>
                </a:solidFill>
                <a:effectLst/>
                <a:latin typeface="Arial" panose="020B0604020202020204" pitchFamily="34" charset="0"/>
                <a:ea typeface="+mn-ea"/>
                <a:cs typeface="+mn-cs"/>
              </a:rPr>
              <a:t>mac</a:t>
            </a:r>
            <a:r>
              <a:rPr lang="zh-CN" altLang="en-US" sz="1200" kern="1200" dirty="0" smtClean="0">
                <a:solidFill>
                  <a:schemeClr val="tx1"/>
                </a:solidFill>
                <a:effectLst/>
                <a:latin typeface="Arial" panose="020B0604020202020204" pitchFamily="34" charset="0"/>
                <a:ea typeface="+mn-ea"/>
                <a:cs typeface="+mn-cs"/>
              </a:rPr>
              <a:t>信息和路由密码，通过复杂的计算，如果</a:t>
            </a:r>
            <a:r>
              <a:rPr lang="en-US" altLang="zh-CN" sz="1200" kern="1200" dirty="0" err="1" smtClean="0">
                <a:solidFill>
                  <a:schemeClr val="tx1"/>
                </a:solidFill>
                <a:effectLst/>
                <a:latin typeface="Arial" panose="020B0604020202020204" pitchFamily="34" charset="0"/>
                <a:ea typeface="+mn-ea"/>
                <a:cs typeface="+mn-cs"/>
              </a:rPr>
              <a:t>mic</a:t>
            </a:r>
            <a:r>
              <a:rPr lang="en-US" altLang="zh-CN" sz="1200" kern="1200" dirty="0" smtClean="0">
                <a:solidFill>
                  <a:schemeClr val="tx1"/>
                </a:solidFill>
                <a:effectLst/>
                <a:latin typeface="Arial" panose="020B0604020202020204" pitchFamily="34" charset="0"/>
                <a:ea typeface="+mn-ea"/>
                <a:cs typeface="+mn-cs"/>
              </a:rPr>
              <a:t>=</a:t>
            </a:r>
            <a:r>
              <a:rPr lang="en-US" altLang="zh-CN" sz="1200" kern="1200" dirty="0" err="1" smtClean="0">
                <a:solidFill>
                  <a:schemeClr val="tx1"/>
                </a:solidFill>
                <a:effectLst/>
                <a:latin typeface="Arial" panose="020B0604020202020204" pitchFamily="34" charset="0"/>
                <a:ea typeface="+mn-ea"/>
                <a:cs typeface="+mn-cs"/>
              </a:rPr>
              <a:t>mic</a:t>
            </a:r>
            <a:r>
              <a:rPr lang="zh-CN" altLang="en-US" sz="1200" kern="1200" dirty="0" smtClean="0">
                <a:solidFill>
                  <a:schemeClr val="tx1"/>
                </a:solidFill>
                <a:effectLst/>
                <a:latin typeface="Arial" panose="020B0604020202020204" pitchFamily="34" charset="0"/>
                <a:ea typeface="+mn-ea"/>
                <a:cs typeface="+mn-cs"/>
              </a:rPr>
              <a:t>‘的话，那就说明密码认证双方提供的密码是一样的，说明客户端是合法客户端，认证就会成功。</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我们的破解思路也是</a:t>
            </a:r>
            <a:r>
              <a:rPr lang="zh-CN" altLang="en-US" sz="1200" kern="1200" dirty="0" smtClean="0">
                <a:solidFill>
                  <a:schemeClr val="tx1"/>
                </a:solidFill>
                <a:effectLst/>
                <a:latin typeface="Arial" panose="020B0604020202020204" pitchFamily="34" charset="0"/>
                <a:ea typeface="+mn-ea"/>
                <a:cs typeface="+mn-cs"/>
              </a:rPr>
              <a:t>同样</a:t>
            </a:r>
            <a:r>
              <a:rPr lang="zh-CN" altLang="zh-CN" sz="1200" kern="1200" dirty="0" smtClean="0">
                <a:solidFill>
                  <a:schemeClr val="tx1"/>
                </a:solidFill>
                <a:effectLst/>
                <a:latin typeface="Arial" panose="020B0604020202020204" pitchFamily="34" charset="0"/>
                <a:ea typeface="+mn-ea"/>
                <a:cs typeface="+mn-cs"/>
              </a:rPr>
              <a:t>的，当我们拿到了四次握手包之后，我们计算出</a:t>
            </a:r>
            <a:r>
              <a:rPr lang="en-US" altLang="zh-CN" sz="1200" kern="1200" dirty="0" smtClean="0">
                <a:solidFill>
                  <a:schemeClr val="tx1"/>
                </a:solidFill>
                <a:effectLst/>
                <a:latin typeface="Arial" panose="020B0604020202020204" pitchFamily="34" charset="0"/>
                <a:ea typeface="+mn-ea"/>
                <a:cs typeface="+mn-cs"/>
              </a:rPr>
              <a:t>MIC</a:t>
            </a:r>
            <a:r>
              <a:rPr lang="zh-CN" altLang="zh-CN" sz="1200" kern="1200" dirty="0" smtClean="0">
                <a:solidFill>
                  <a:schemeClr val="tx1"/>
                </a:solidFill>
                <a:effectLst/>
                <a:latin typeface="Arial" panose="020B0604020202020204" pitchFamily="34" charset="0"/>
                <a:ea typeface="+mn-ea"/>
                <a:cs typeface="+mn-cs"/>
              </a:rPr>
              <a:t>的全部元素就</a:t>
            </a:r>
            <a:r>
              <a:rPr lang="zh-CN" altLang="en-US" sz="1200" kern="1200" dirty="0" smtClean="0">
                <a:solidFill>
                  <a:schemeClr val="tx1"/>
                </a:solidFill>
                <a:effectLst/>
                <a:latin typeface="Arial" panose="020B0604020202020204" pitchFamily="34" charset="0"/>
                <a:ea typeface="+mn-ea"/>
                <a:cs typeface="+mn-cs"/>
              </a:rPr>
              <a:t>只差路由密码了</a:t>
            </a:r>
            <a:r>
              <a:rPr lang="zh-CN" altLang="zh-CN" sz="1200" kern="1200" dirty="0" smtClean="0">
                <a:solidFill>
                  <a:schemeClr val="tx1"/>
                </a:solidFill>
                <a:effectLst/>
                <a:latin typeface="Arial" panose="020B0604020202020204" pitchFamily="34" charset="0"/>
                <a:ea typeface="+mn-ea"/>
                <a:cs typeface="+mn-cs"/>
              </a:rPr>
              <a:t>，这时候我们只需从字典中取出一个</a:t>
            </a:r>
            <a:r>
              <a:rPr lang="en-US" altLang="zh-CN" sz="1200" kern="1200" dirty="0" smtClean="0">
                <a:solidFill>
                  <a:schemeClr val="tx1"/>
                </a:solidFill>
                <a:effectLst/>
                <a:latin typeface="Arial" panose="020B0604020202020204" pitchFamily="34" charset="0"/>
                <a:ea typeface="+mn-ea"/>
                <a:cs typeface="+mn-cs"/>
              </a:rPr>
              <a:t>key</a:t>
            </a:r>
            <a:r>
              <a:rPr lang="zh-CN" altLang="en-US" sz="1200" kern="1200" dirty="0" smtClean="0">
                <a:solidFill>
                  <a:schemeClr val="tx1"/>
                </a:solidFill>
                <a:effectLst/>
                <a:latin typeface="Arial" panose="020B0604020202020204" pitchFamily="34" charset="0"/>
                <a:ea typeface="+mn-ea"/>
                <a:cs typeface="+mn-cs"/>
              </a:rPr>
              <a:t>计算出相应的</a:t>
            </a:r>
            <a:r>
              <a:rPr lang="en-US" altLang="zh-CN" sz="1200" kern="1200" dirty="0" smtClean="0">
                <a:solidFill>
                  <a:schemeClr val="tx1"/>
                </a:solidFill>
                <a:effectLst/>
                <a:latin typeface="Arial" panose="020B0604020202020204" pitchFamily="34" charset="0"/>
                <a:ea typeface="+mn-ea"/>
                <a:cs typeface="+mn-cs"/>
              </a:rPr>
              <a:t>MIC</a:t>
            </a:r>
            <a:r>
              <a:rPr lang="zh-CN" altLang="zh-CN" sz="1200" kern="1200" dirty="0" smtClean="0">
                <a:solidFill>
                  <a:schemeClr val="tx1"/>
                </a:solidFill>
                <a:effectLst/>
                <a:latin typeface="Arial" panose="020B0604020202020204" pitchFamily="34" charset="0"/>
                <a:ea typeface="+mn-ea"/>
                <a:cs typeface="+mn-cs"/>
              </a:rPr>
              <a:t>，与</a:t>
            </a:r>
            <a:r>
              <a:rPr lang="zh-CN" altLang="en-US" sz="1200" kern="1200" dirty="0" smtClean="0">
                <a:solidFill>
                  <a:schemeClr val="tx1"/>
                </a:solidFill>
                <a:effectLst/>
                <a:latin typeface="Arial" panose="020B0604020202020204" pitchFamily="34" charset="0"/>
                <a:ea typeface="+mn-ea"/>
                <a:cs typeface="+mn-cs"/>
              </a:rPr>
              <a:t>握手包中的</a:t>
            </a:r>
            <a:r>
              <a:rPr lang="en-US" altLang="zh-CN" sz="1200" kern="1200" dirty="0" smtClean="0">
                <a:solidFill>
                  <a:schemeClr val="tx1"/>
                </a:solidFill>
                <a:effectLst/>
                <a:latin typeface="Arial" panose="020B0604020202020204" pitchFamily="34" charset="0"/>
                <a:ea typeface="+mn-ea"/>
                <a:cs typeface="+mn-cs"/>
              </a:rPr>
              <a:t>MIC</a:t>
            </a:r>
            <a:r>
              <a:rPr lang="zh-CN" altLang="zh-CN" sz="1200" kern="1200" dirty="0" smtClean="0">
                <a:solidFill>
                  <a:schemeClr val="tx1"/>
                </a:solidFill>
                <a:effectLst/>
                <a:latin typeface="Arial" panose="020B0604020202020204" pitchFamily="34" charset="0"/>
                <a:ea typeface="+mn-ea"/>
                <a:cs typeface="+mn-cs"/>
              </a:rPr>
              <a:t>相比对，如果相等，那么我们的</a:t>
            </a:r>
            <a:r>
              <a:rPr lang="en-US" altLang="zh-CN" sz="1200" kern="1200" dirty="0" smtClean="0">
                <a:solidFill>
                  <a:schemeClr val="tx1"/>
                </a:solidFill>
                <a:effectLst/>
                <a:latin typeface="Arial" panose="020B0604020202020204" pitchFamily="34" charset="0"/>
                <a:ea typeface="+mn-ea"/>
                <a:cs typeface="+mn-cs"/>
              </a:rPr>
              <a:t>key</a:t>
            </a:r>
            <a:r>
              <a:rPr lang="zh-CN" altLang="zh-CN" sz="1200" kern="1200" dirty="0" smtClean="0">
                <a:solidFill>
                  <a:schemeClr val="tx1"/>
                </a:solidFill>
                <a:effectLst/>
                <a:latin typeface="Arial" panose="020B0604020202020204" pitchFamily="34" charset="0"/>
                <a:ea typeface="+mn-ea"/>
                <a:cs typeface="+mn-cs"/>
              </a:rPr>
              <a:t>就是正确的了。</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Arial" panose="020B0604020202020204" pitchFamily="34" charset="0"/>
              <a:ea typeface="+mn-ea"/>
              <a:cs typeface="+mn-cs"/>
            </a:endParaRP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32</a:t>
            </a:fld>
            <a:endParaRPr lang="zh-CN" altLang="en-US"/>
          </a:p>
        </p:txBody>
      </p:sp>
    </p:spTree>
    <p:extLst>
      <p:ext uri="{BB962C8B-B14F-4D97-AF65-F5344CB8AC3E}">
        <p14:creationId xmlns:p14="http://schemas.microsoft.com/office/powerpoint/2010/main" xmlns="" val="570955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了解完了</a:t>
            </a:r>
            <a:r>
              <a:rPr lang="en-US" altLang="zh-CN" sz="1200" kern="1200" dirty="0" err="1" smtClean="0">
                <a:solidFill>
                  <a:schemeClr val="tx1"/>
                </a:solidFill>
                <a:effectLst/>
                <a:latin typeface="Arial" panose="020B0604020202020204" pitchFamily="34" charset="0"/>
                <a:ea typeface="+mn-ea"/>
                <a:cs typeface="+mn-cs"/>
              </a:rPr>
              <a:t>wpa</a:t>
            </a:r>
            <a:r>
              <a:rPr lang="zh-CN" altLang="en-US" sz="1200" kern="1200" dirty="0" smtClean="0">
                <a:solidFill>
                  <a:schemeClr val="tx1"/>
                </a:solidFill>
                <a:effectLst/>
                <a:latin typeface="Arial" panose="020B0604020202020204" pitchFamily="34" charset="0"/>
                <a:ea typeface="+mn-ea"/>
                <a:cs typeface="+mn-cs"/>
              </a:rPr>
              <a:t>加密协议，我们再来看看之后推出的</a:t>
            </a:r>
            <a:r>
              <a:rPr lang="en-US" altLang="zh-CN" sz="1200" kern="1200" dirty="0" smtClean="0">
                <a:solidFill>
                  <a:schemeClr val="tx1"/>
                </a:solidFill>
                <a:effectLst/>
                <a:latin typeface="Arial" panose="020B0604020202020204" pitchFamily="34" charset="0"/>
                <a:ea typeface="+mn-ea"/>
                <a:cs typeface="+mn-cs"/>
              </a:rPr>
              <a:t>wpa2</a:t>
            </a:r>
            <a:r>
              <a:rPr lang="zh-CN" altLang="en-US" sz="1200" kern="1200" dirty="0" smtClean="0">
                <a:solidFill>
                  <a:schemeClr val="tx1"/>
                </a:solidFill>
                <a:effectLst/>
                <a:latin typeface="Arial" panose="020B0604020202020204" pitchFamily="34" charset="0"/>
                <a:ea typeface="+mn-ea"/>
                <a:cs typeface="+mn-cs"/>
              </a:rPr>
              <a:t>加密协议</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panose="020B0604020202020204" pitchFamily="34" charset="0"/>
                <a:ea typeface="+mn-ea"/>
                <a:cs typeface="+mn-cs"/>
              </a:rPr>
              <a:t>WPA</a:t>
            </a:r>
            <a:r>
              <a:rPr lang="zh-CN" altLang="en-US" sz="1200" kern="1200" dirty="0" smtClean="0">
                <a:solidFill>
                  <a:schemeClr val="tx1"/>
                </a:solidFill>
                <a:effectLst/>
                <a:latin typeface="Arial" panose="020B0604020202020204" pitchFamily="34" charset="0"/>
                <a:ea typeface="+mn-ea"/>
                <a:cs typeface="+mn-cs"/>
              </a:rPr>
              <a:t>中</a:t>
            </a:r>
            <a:r>
              <a:rPr lang="zh-CN" altLang="zh-CN" sz="1200" kern="1200" dirty="0" smtClean="0">
                <a:solidFill>
                  <a:schemeClr val="tx1"/>
                </a:solidFill>
                <a:effectLst/>
                <a:latin typeface="Arial" panose="020B0604020202020204" pitchFamily="34" charset="0"/>
                <a:ea typeface="+mn-ea"/>
                <a:cs typeface="+mn-cs"/>
              </a:rPr>
              <a:t>使用了临时密钥完整性协议</a:t>
            </a:r>
            <a:r>
              <a:rPr lang="en-US" altLang="zh-CN" sz="1200" kern="1200" dirty="0" smtClean="0">
                <a:solidFill>
                  <a:schemeClr val="tx1"/>
                </a:solidFill>
                <a:effectLst/>
                <a:latin typeface="Arial" panose="020B0604020202020204" pitchFamily="34" charset="0"/>
                <a:ea typeface="+mn-ea"/>
                <a:cs typeface="+mn-cs"/>
              </a:rPr>
              <a:t>TKIP</a:t>
            </a:r>
            <a:r>
              <a:rPr lang="zh-CN" altLang="zh-CN" sz="1200" kern="1200" dirty="0" smtClean="0">
                <a:solidFill>
                  <a:schemeClr val="tx1"/>
                </a:solidFill>
                <a:effectLst/>
                <a:latin typeface="Arial" panose="020B0604020202020204" pitchFamily="34" charset="0"/>
                <a:ea typeface="+mn-ea"/>
                <a:cs typeface="+mn-cs"/>
              </a:rPr>
              <a:t>处理</a:t>
            </a:r>
            <a:r>
              <a:rPr lang="zh-CN" altLang="en-US" sz="1200" kern="1200" dirty="0" smtClean="0">
                <a:solidFill>
                  <a:schemeClr val="tx1"/>
                </a:solidFill>
                <a:effectLst/>
                <a:latin typeface="Arial" panose="020B0604020202020204" pitchFamily="34" charset="0"/>
                <a:ea typeface="+mn-ea"/>
                <a:cs typeface="+mn-cs"/>
              </a:rPr>
              <a:t>核心</a:t>
            </a:r>
            <a:r>
              <a:rPr lang="zh-CN" altLang="zh-CN" sz="1200" kern="1200" dirty="0" smtClean="0">
                <a:solidFill>
                  <a:schemeClr val="tx1"/>
                </a:solidFill>
                <a:effectLst/>
                <a:latin typeface="Arial" panose="020B0604020202020204" pitchFamily="34" charset="0"/>
                <a:ea typeface="+mn-ea"/>
                <a:cs typeface="+mn-cs"/>
              </a:rPr>
              <a:t>加密部分，</a:t>
            </a:r>
            <a:r>
              <a:rPr lang="en-US" altLang="zh-CN" sz="1200" kern="1200" dirty="0" smtClean="0">
                <a:solidFill>
                  <a:schemeClr val="tx1"/>
                </a:solidFill>
                <a:effectLst/>
                <a:latin typeface="Arial" panose="020B0604020202020204" pitchFamily="34" charset="0"/>
                <a:ea typeface="+mn-ea"/>
                <a:cs typeface="+mn-cs"/>
              </a:rPr>
              <a:t>TKIP </a:t>
            </a:r>
            <a:r>
              <a:rPr lang="zh-CN" altLang="zh-CN" sz="1200" kern="1200" dirty="0" smtClean="0">
                <a:solidFill>
                  <a:schemeClr val="tx1"/>
                </a:solidFill>
                <a:effectLst/>
                <a:latin typeface="Arial" panose="020B0604020202020204" pitchFamily="34" charset="0"/>
                <a:ea typeface="+mn-ea"/>
                <a:cs typeface="+mn-cs"/>
              </a:rPr>
              <a:t>虽然针对</a:t>
            </a:r>
            <a:r>
              <a:rPr lang="en-US" altLang="zh-CN" sz="1200" kern="1200" dirty="0" smtClean="0">
                <a:solidFill>
                  <a:schemeClr val="tx1"/>
                </a:solidFill>
                <a:effectLst/>
                <a:latin typeface="Arial" panose="020B0604020202020204" pitchFamily="34" charset="0"/>
                <a:ea typeface="+mn-ea"/>
                <a:cs typeface="+mn-cs"/>
              </a:rPr>
              <a:t> WEP </a:t>
            </a:r>
            <a:r>
              <a:rPr lang="zh-CN" altLang="zh-CN" sz="1200" kern="1200" dirty="0" smtClean="0">
                <a:solidFill>
                  <a:schemeClr val="tx1"/>
                </a:solidFill>
                <a:effectLst/>
                <a:latin typeface="Arial" panose="020B0604020202020204" pitchFamily="34" charset="0"/>
                <a:ea typeface="+mn-ea"/>
                <a:cs typeface="+mn-cs"/>
              </a:rPr>
              <a:t>的弱点作了重大的改良</a:t>
            </a:r>
            <a:r>
              <a:rPr lang="en-US" altLang="zh-CN" sz="1200" kern="1200" dirty="0" smtClean="0">
                <a:solidFill>
                  <a:schemeClr val="tx1"/>
                </a:solidFill>
                <a:effectLst/>
                <a:latin typeface="Arial" panose="020B0604020202020204" pitchFamily="34" charset="0"/>
                <a:ea typeface="+mn-ea"/>
                <a:cs typeface="+mn-cs"/>
              </a:rPr>
              <a:t> , </a:t>
            </a:r>
            <a:r>
              <a:rPr lang="zh-CN" altLang="zh-CN" sz="1200" kern="1200" dirty="0" smtClean="0">
                <a:solidFill>
                  <a:schemeClr val="tx1"/>
                </a:solidFill>
                <a:effectLst/>
                <a:latin typeface="Arial" panose="020B0604020202020204" pitchFamily="34" charset="0"/>
                <a:ea typeface="+mn-ea"/>
                <a:cs typeface="+mn-cs"/>
              </a:rPr>
              <a:t>但保留了</a:t>
            </a:r>
            <a:r>
              <a:rPr lang="en-US" altLang="zh-CN" sz="1200" kern="1200" dirty="0" smtClean="0">
                <a:solidFill>
                  <a:schemeClr val="tx1"/>
                </a:solidFill>
                <a:effectLst/>
                <a:latin typeface="Arial" panose="020B0604020202020204" pitchFamily="34" charset="0"/>
                <a:ea typeface="+mn-ea"/>
                <a:cs typeface="+mn-cs"/>
              </a:rPr>
              <a:t> RC4 </a:t>
            </a:r>
            <a:r>
              <a:rPr lang="zh-CN" altLang="zh-CN" sz="1200" kern="1200" dirty="0" smtClean="0">
                <a:solidFill>
                  <a:schemeClr val="tx1"/>
                </a:solidFill>
                <a:effectLst/>
                <a:latin typeface="Arial" panose="020B0604020202020204" pitchFamily="34" charset="0"/>
                <a:ea typeface="+mn-ea"/>
                <a:cs typeface="+mn-cs"/>
              </a:rPr>
              <a:t>算法和基本架构</a:t>
            </a:r>
            <a:r>
              <a:rPr lang="en-US" altLang="zh-CN" sz="1200" kern="1200" dirty="0" smtClean="0">
                <a:solidFill>
                  <a:schemeClr val="tx1"/>
                </a:solidFill>
                <a:effectLst/>
                <a:latin typeface="Arial" panose="020B0604020202020204" pitchFamily="34" charset="0"/>
                <a:ea typeface="+mn-ea"/>
                <a:cs typeface="+mn-cs"/>
              </a:rPr>
              <a:t>, </a:t>
            </a:r>
            <a:r>
              <a:rPr lang="zh-CN" altLang="zh-CN" sz="1200" kern="1200" dirty="0" smtClean="0">
                <a:solidFill>
                  <a:schemeClr val="tx1"/>
                </a:solidFill>
                <a:effectLst/>
                <a:latin typeface="Arial" panose="020B0604020202020204" pitchFamily="34" charset="0"/>
                <a:ea typeface="+mn-ea"/>
                <a:cs typeface="+mn-cs"/>
              </a:rPr>
              <a:t>所以</a:t>
            </a:r>
            <a:r>
              <a:rPr lang="en-US" altLang="zh-CN" sz="1200" kern="1200" dirty="0" smtClean="0">
                <a:solidFill>
                  <a:schemeClr val="tx1"/>
                </a:solidFill>
                <a:effectLst/>
                <a:latin typeface="Arial" panose="020B0604020202020204" pitchFamily="34" charset="0"/>
                <a:ea typeface="+mn-ea"/>
                <a:cs typeface="+mn-cs"/>
              </a:rPr>
              <a:t>TKIP </a:t>
            </a:r>
            <a:r>
              <a:rPr lang="zh-CN" altLang="zh-CN" sz="1200" kern="1200" dirty="0" smtClean="0">
                <a:solidFill>
                  <a:schemeClr val="tx1"/>
                </a:solidFill>
                <a:effectLst/>
                <a:latin typeface="Arial" panose="020B0604020202020204" pitchFamily="34" charset="0"/>
                <a:ea typeface="+mn-ea"/>
                <a:cs typeface="+mn-cs"/>
              </a:rPr>
              <a:t>存在着</a:t>
            </a:r>
            <a:r>
              <a:rPr lang="en-US" altLang="zh-CN" sz="1200" kern="1200" dirty="0" smtClean="0">
                <a:solidFill>
                  <a:schemeClr val="tx1"/>
                </a:solidFill>
                <a:effectLst/>
                <a:latin typeface="Arial" panose="020B0604020202020204" pitchFamily="34" charset="0"/>
                <a:ea typeface="+mn-ea"/>
                <a:cs typeface="+mn-cs"/>
              </a:rPr>
              <a:t>RC4 </a:t>
            </a:r>
            <a:r>
              <a:rPr lang="zh-CN" altLang="zh-CN" sz="1200" kern="1200" dirty="0" smtClean="0">
                <a:solidFill>
                  <a:schemeClr val="tx1"/>
                </a:solidFill>
                <a:effectLst/>
                <a:latin typeface="Arial" panose="020B0604020202020204" pitchFamily="34" charset="0"/>
                <a:ea typeface="+mn-ea"/>
                <a:cs typeface="+mn-cs"/>
              </a:rPr>
              <a:t>本身所隐含的弱点。</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为了进一步提高算法安全性，排除可能的算法缺陷。</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在</a:t>
            </a:r>
            <a:r>
              <a:rPr lang="en-US" altLang="zh-CN" sz="1200" kern="1200" dirty="0" smtClean="0">
                <a:solidFill>
                  <a:schemeClr val="tx1"/>
                </a:solidFill>
                <a:effectLst/>
                <a:latin typeface="Arial" panose="020B0604020202020204" pitchFamily="34" charset="0"/>
                <a:ea typeface="+mn-ea"/>
                <a:cs typeface="+mn-cs"/>
              </a:rPr>
              <a:t>WPA2</a:t>
            </a:r>
            <a:r>
              <a:rPr lang="zh-CN" altLang="zh-CN" sz="1200" kern="1200" dirty="0" smtClean="0">
                <a:solidFill>
                  <a:schemeClr val="tx1"/>
                </a:solidFill>
                <a:effectLst/>
                <a:latin typeface="Arial" panose="020B0604020202020204" pitchFamily="34" charset="0"/>
                <a:ea typeface="+mn-ea"/>
                <a:cs typeface="+mn-cs"/>
              </a:rPr>
              <a:t>中使用</a:t>
            </a:r>
            <a:r>
              <a:rPr lang="en-US" altLang="zh-CN" sz="1200" kern="1200" dirty="0" smtClean="0">
                <a:solidFill>
                  <a:schemeClr val="tx1"/>
                </a:solidFill>
                <a:effectLst/>
                <a:latin typeface="Arial" panose="020B0604020202020204" pitchFamily="34" charset="0"/>
                <a:ea typeface="+mn-ea"/>
                <a:cs typeface="+mn-cs"/>
              </a:rPr>
              <a:t>CCMP</a:t>
            </a:r>
            <a:r>
              <a:rPr lang="zh-CN" altLang="zh-CN" sz="1200" kern="1200" dirty="0" smtClean="0">
                <a:solidFill>
                  <a:schemeClr val="tx1"/>
                </a:solidFill>
                <a:effectLst/>
                <a:latin typeface="Arial" panose="020B0604020202020204" pitchFamily="34" charset="0"/>
                <a:ea typeface="+mn-ea"/>
                <a:cs typeface="+mn-cs"/>
              </a:rPr>
              <a:t>替换</a:t>
            </a:r>
            <a:r>
              <a:rPr lang="en-US" altLang="zh-CN" sz="1200" kern="1200" dirty="0" smtClean="0">
                <a:solidFill>
                  <a:schemeClr val="tx1"/>
                </a:solidFill>
                <a:effectLst/>
                <a:latin typeface="Arial" panose="020B0604020202020204" pitchFamily="34" charset="0"/>
                <a:ea typeface="+mn-ea"/>
                <a:cs typeface="+mn-cs"/>
              </a:rPr>
              <a:t>TKIP</a:t>
            </a:r>
            <a:r>
              <a:rPr lang="zh-CN" altLang="zh-CN" sz="1200" kern="1200" dirty="0" smtClean="0">
                <a:solidFill>
                  <a:schemeClr val="tx1"/>
                </a:solidFill>
                <a:effectLst/>
                <a:latin typeface="Arial" panose="020B0604020202020204" pitchFamily="34" charset="0"/>
                <a:ea typeface="+mn-ea"/>
                <a:cs typeface="+mn-cs"/>
              </a:rPr>
              <a:t>协议。</a:t>
            </a:r>
            <a:r>
              <a:rPr lang="en-US" altLang="zh-CN" sz="1200" kern="1200" dirty="0" smtClean="0">
                <a:solidFill>
                  <a:schemeClr val="tx1"/>
                </a:solidFill>
                <a:effectLst/>
                <a:latin typeface="Arial" panose="020B0604020202020204" pitchFamily="34" charset="0"/>
                <a:ea typeface="+mn-ea"/>
                <a:cs typeface="+mn-cs"/>
              </a:rPr>
              <a:t>CCMP</a:t>
            </a:r>
            <a:r>
              <a:rPr lang="zh-CN" altLang="en-US" sz="1200" b="0" i="0" kern="1200" dirty="0" smtClean="0">
                <a:solidFill>
                  <a:schemeClr val="tx1"/>
                </a:solidFill>
                <a:effectLst/>
                <a:latin typeface="Arial" panose="020B0604020202020204" pitchFamily="34" charset="0"/>
                <a:ea typeface="+mn-ea"/>
                <a:cs typeface="+mn-cs"/>
              </a:rPr>
              <a:t>是一种增强的数据加密封装机制，主要是两个算法所组合而成的，</a:t>
            </a:r>
            <a:r>
              <a:rPr lang="en-US" altLang="zh-CN" sz="1200" b="0" i="0" kern="1200" dirty="0" smtClean="0">
                <a:solidFill>
                  <a:schemeClr val="tx1"/>
                </a:solidFill>
                <a:effectLst/>
                <a:latin typeface="Arial" panose="020B0604020202020204" pitchFamily="34" charset="0"/>
                <a:ea typeface="+mn-ea"/>
                <a:cs typeface="+mn-cs"/>
              </a:rPr>
              <a:t>CRT</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CBC—MAC</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anose="020B0604020202020204" pitchFamily="34" charset="0"/>
                <a:ea typeface="+mn-ea"/>
                <a:cs typeface="+mn-cs"/>
              </a:rPr>
              <a:t>CRT</a:t>
            </a:r>
            <a:r>
              <a:rPr lang="zh-CN" altLang="en-US" sz="1200" b="0" i="0" kern="1200" dirty="0" smtClean="0">
                <a:solidFill>
                  <a:schemeClr val="tx1"/>
                </a:solidFill>
                <a:effectLst/>
                <a:latin typeface="Arial" panose="020B0604020202020204" pitchFamily="34" charset="0"/>
                <a:ea typeface="+mn-ea"/>
                <a:cs typeface="+mn-cs"/>
              </a:rPr>
              <a:t>是经过一定修改的</a:t>
            </a:r>
            <a:r>
              <a:rPr lang="en-US" altLang="zh-CN" sz="1200" b="0" i="0" kern="1200" dirty="0" smtClean="0">
                <a:solidFill>
                  <a:schemeClr val="tx1"/>
                </a:solidFill>
                <a:effectLst/>
                <a:latin typeface="Arial" panose="020B0604020202020204" pitchFamily="34" charset="0"/>
                <a:ea typeface="+mn-ea"/>
                <a:cs typeface="+mn-cs"/>
              </a:rPr>
              <a:t>AES</a:t>
            </a:r>
            <a:r>
              <a:rPr lang="zh-CN" altLang="en-US" sz="1200" b="0" i="0" kern="1200" dirty="0" smtClean="0">
                <a:solidFill>
                  <a:schemeClr val="tx1"/>
                </a:solidFill>
                <a:effectLst/>
                <a:latin typeface="Arial" panose="020B0604020202020204" pitchFamily="34" charset="0"/>
                <a:ea typeface="+mn-ea"/>
                <a:cs typeface="+mn-cs"/>
              </a:rPr>
              <a:t>加密算法，</a:t>
            </a:r>
            <a:r>
              <a:rPr lang="en-US" altLang="zh-CN" sz="1200" b="0" i="0" kern="1200" dirty="0" smtClean="0">
                <a:solidFill>
                  <a:schemeClr val="tx1"/>
                </a:solidFill>
                <a:effectLst/>
                <a:latin typeface="Arial" panose="020B0604020202020204" pitchFamily="34" charset="0"/>
                <a:ea typeface="+mn-ea"/>
                <a:cs typeface="+mn-cs"/>
              </a:rPr>
              <a:t>CBC-MAC</a:t>
            </a:r>
            <a:r>
              <a:rPr lang="zh-CN" altLang="en-US" sz="1200" b="0" i="0" kern="1200" dirty="0" smtClean="0">
                <a:solidFill>
                  <a:schemeClr val="tx1"/>
                </a:solidFill>
                <a:effectLst/>
                <a:latin typeface="Arial" panose="020B0604020202020204" pitchFamily="34" charset="0"/>
                <a:ea typeface="+mn-ea"/>
                <a:cs typeface="+mn-cs"/>
              </a:rPr>
              <a:t>是</a:t>
            </a:r>
            <a:r>
              <a:rPr lang="zh-CN" altLang="en-US" sz="1200" b="1" i="0" kern="1200" dirty="0" smtClean="0">
                <a:solidFill>
                  <a:schemeClr val="tx1"/>
                </a:solidFill>
                <a:effectLst/>
                <a:latin typeface="Arial" panose="020B0604020202020204" pitchFamily="34" charset="0"/>
                <a:ea typeface="+mn-ea"/>
                <a:cs typeface="+mn-cs"/>
              </a:rPr>
              <a:t>密码分组链接加密模式，也就是说</a:t>
            </a:r>
            <a:r>
              <a:rPr lang="en-US" altLang="zh-CN" sz="1200" b="1" i="0" kern="1200" dirty="0" smtClean="0">
                <a:solidFill>
                  <a:schemeClr val="tx1"/>
                </a:solidFill>
                <a:effectLst/>
                <a:latin typeface="Arial" panose="020B0604020202020204" pitchFamily="34" charset="0"/>
                <a:ea typeface="+mn-ea"/>
                <a:cs typeface="+mn-cs"/>
              </a:rPr>
              <a:t>CCMP</a:t>
            </a:r>
            <a:r>
              <a:rPr lang="zh-CN" altLang="en-US" sz="1200" b="1" i="0" kern="1200" dirty="0" smtClean="0">
                <a:solidFill>
                  <a:schemeClr val="tx1"/>
                </a:solidFill>
                <a:effectLst/>
                <a:latin typeface="Arial" panose="020B0604020202020204" pitchFamily="34" charset="0"/>
                <a:ea typeface="+mn-ea"/>
                <a:cs typeface="+mn-cs"/>
              </a:rPr>
              <a:t>使用</a:t>
            </a:r>
            <a:r>
              <a:rPr lang="en-US" altLang="zh-CN" sz="1200" b="0" i="0" kern="1200" dirty="0" smtClean="0">
                <a:solidFill>
                  <a:schemeClr val="tx1"/>
                </a:solidFill>
                <a:effectLst/>
                <a:latin typeface="Arial" panose="020B0604020202020204" pitchFamily="34" charset="0"/>
                <a:ea typeface="+mn-ea"/>
                <a:cs typeface="+mn-cs"/>
              </a:rPr>
              <a:t>AES</a:t>
            </a:r>
            <a:r>
              <a:rPr lang="zh-CN" altLang="en-US" sz="1200" b="0" i="0" kern="1200" dirty="0" smtClean="0">
                <a:solidFill>
                  <a:schemeClr val="tx1"/>
                </a:solidFill>
                <a:effectLst/>
                <a:latin typeface="Arial" panose="020B0604020202020204" pitchFamily="34" charset="0"/>
                <a:ea typeface="+mn-ea"/>
                <a:cs typeface="+mn-cs"/>
              </a:rPr>
              <a:t>为核心算法，采用</a:t>
            </a:r>
            <a:r>
              <a:rPr lang="zh-CN" altLang="en-US" sz="1200" b="1" i="0" kern="1200" dirty="0" smtClean="0">
                <a:solidFill>
                  <a:schemeClr val="tx1"/>
                </a:solidFill>
                <a:effectLst/>
                <a:latin typeface="Arial" panose="020B0604020202020204" pitchFamily="34" charset="0"/>
                <a:ea typeface="+mn-ea"/>
                <a:cs typeface="+mn-cs"/>
              </a:rPr>
              <a:t>密码分组链接加密模式进行加密</a:t>
            </a:r>
            <a:endParaRPr lang="zh-CN" altLang="zh-CN" sz="120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33</a:t>
            </a:fld>
            <a:endParaRPr lang="zh-CN" altLang="en-US"/>
          </a:p>
        </p:txBody>
      </p:sp>
    </p:spTree>
    <p:extLst>
      <p:ext uri="{BB962C8B-B14F-4D97-AF65-F5344CB8AC3E}">
        <p14:creationId xmlns:p14="http://schemas.microsoft.com/office/powerpoint/2010/main" xmlns="" val="1495139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Wpa2</a:t>
            </a:r>
            <a:r>
              <a:rPr lang="zh-CN" altLang="en-US" dirty="0" smtClean="0"/>
              <a:t>的破解方式基本相同，只能采用字典攻击的方法，攻击入手点也是四次握手。不同之处在于因为使用了</a:t>
            </a:r>
            <a:r>
              <a:rPr lang="en-US" altLang="zh-CN" dirty="0" err="1" smtClean="0"/>
              <a:t>ccmp</a:t>
            </a:r>
            <a:r>
              <a:rPr lang="zh-CN" altLang="en-US" dirty="0" smtClean="0"/>
              <a:t>加密机制，所以计算</a:t>
            </a:r>
            <a:r>
              <a:rPr lang="en-US" altLang="zh-CN" dirty="0" smtClean="0"/>
              <a:t>MIC</a:t>
            </a:r>
            <a:r>
              <a:rPr lang="zh-CN" altLang="en-US" dirty="0" smtClean="0"/>
              <a:t>的步骤中采用了</a:t>
            </a:r>
            <a:r>
              <a:rPr lang="en-US" altLang="zh-CN" dirty="0" smtClean="0"/>
              <a:t>AES</a:t>
            </a:r>
            <a:r>
              <a:rPr lang="zh-CN" altLang="en-US" dirty="0" smtClean="0"/>
              <a:t>和</a:t>
            </a:r>
            <a:r>
              <a:rPr lang="en-US" altLang="zh-CN" dirty="0" smtClean="0"/>
              <a:t>CBC—MAC</a:t>
            </a:r>
            <a:r>
              <a:rPr lang="zh-CN" altLang="en-US" dirty="0" smtClean="0"/>
              <a:t>算法，提高了算法复杂度，所以计算</a:t>
            </a:r>
            <a:r>
              <a:rPr lang="en-US" altLang="zh-CN" dirty="0" smtClean="0"/>
              <a:t>MIC</a:t>
            </a:r>
            <a:r>
              <a:rPr lang="zh-CN" altLang="en-US" dirty="0" smtClean="0"/>
              <a:t>的时间增加，提高了暴力破解</a:t>
            </a:r>
            <a:r>
              <a:rPr lang="en-US" altLang="zh-CN" dirty="0" smtClean="0"/>
              <a:t>WPA2</a:t>
            </a:r>
            <a:r>
              <a:rPr lang="zh-CN" altLang="en-US" dirty="0" smtClean="0"/>
              <a:t>所用的时间。</a:t>
            </a:r>
            <a:endParaRPr lang="en-US" altLang="zh-CN" dirty="0" smtClean="0"/>
          </a:p>
          <a:p>
            <a:endParaRPr lang="en-US" altLang="zh-CN" dirty="0" smtClean="0"/>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34</a:t>
            </a:fld>
            <a:endParaRPr lang="zh-CN" altLang="en-US"/>
          </a:p>
        </p:txBody>
      </p:sp>
    </p:spTree>
    <p:extLst>
      <p:ext uri="{BB962C8B-B14F-4D97-AF65-F5344CB8AC3E}">
        <p14:creationId xmlns:p14="http://schemas.microsoft.com/office/powerpoint/2010/main" xmlns="" val="356264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讲完了两个协议的原理的破解方法，这里播放一个</a:t>
            </a:r>
            <a:r>
              <a:rPr lang="en-US" altLang="zh-CN" dirty="0" err="1" smtClean="0"/>
              <a:t>Wpa</a:t>
            </a:r>
            <a:r>
              <a:rPr lang="en-US" altLang="zh-CN" dirty="0" smtClean="0"/>
              <a:t>/wpa2</a:t>
            </a:r>
            <a:r>
              <a:rPr lang="zh-CN" altLang="en-US" dirty="0" smtClean="0"/>
              <a:t>的破解演示视频，破解使用的工具是</a:t>
            </a:r>
            <a:endParaRPr lang="en-US" altLang="zh-CN" dirty="0" smtClean="0"/>
          </a:p>
          <a:p>
            <a:endParaRPr lang="en-US" altLang="zh-CN" dirty="0" smtClean="0"/>
          </a:p>
          <a:p>
            <a:r>
              <a:rPr lang="zh-CN" altLang="en-US" dirty="0" smtClean="0"/>
              <a:t>破解的主要流程是，首先</a:t>
            </a:r>
          </a:p>
          <a:p>
            <a:endParaRPr lang="en-US" altLang="zh-CN" dirty="0" smtClean="0"/>
          </a:p>
          <a:p>
            <a:r>
              <a:rPr lang="zh-CN" altLang="en-US" dirty="0" smtClean="0"/>
              <a:t>使用工具扫描</a:t>
            </a:r>
            <a:r>
              <a:rPr lang="en-US" altLang="zh-CN" dirty="0" smtClean="0"/>
              <a:t>WPA/WPA2</a:t>
            </a:r>
            <a:r>
              <a:rPr lang="zh-CN" altLang="en-US" dirty="0" smtClean="0"/>
              <a:t>网络</a:t>
            </a:r>
            <a:r>
              <a:rPr lang="en-US" altLang="zh-CN" dirty="0" smtClean="0"/>
              <a:t>——</a:t>
            </a:r>
            <a:r>
              <a:rPr lang="zh-CN" altLang="en-US" dirty="0" smtClean="0"/>
              <a:t>获取握手包</a:t>
            </a:r>
            <a:r>
              <a:rPr lang="en-US" altLang="zh-CN" dirty="0" smtClean="0"/>
              <a:t>——</a:t>
            </a:r>
            <a:r>
              <a:rPr lang="zh-CN" altLang="en-US" dirty="0" smtClean="0"/>
              <a:t>使用字典破解</a:t>
            </a:r>
            <a:r>
              <a:rPr lang="en-US" altLang="zh-CN" dirty="0" smtClean="0"/>
              <a:t>——</a:t>
            </a:r>
            <a:r>
              <a:rPr lang="zh-CN" altLang="en-US" dirty="0" smtClean="0"/>
              <a:t>破解出密码。</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35</a:t>
            </a:fld>
            <a:endParaRPr lang="zh-CN" altLang="en-US"/>
          </a:p>
        </p:txBody>
      </p:sp>
    </p:spTree>
    <p:extLst>
      <p:ext uri="{BB962C8B-B14F-4D97-AF65-F5344CB8AC3E}">
        <p14:creationId xmlns:p14="http://schemas.microsoft.com/office/powerpoint/2010/main" xmlns="" val="319246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如果密码足够复杂是不是就没有办法了呀？</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36</a:t>
            </a:fld>
            <a:endParaRPr lang="zh-CN" altLang="en-US"/>
          </a:p>
        </p:txBody>
      </p:sp>
    </p:spTree>
    <p:extLst>
      <p:ext uri="{BB962C8B-B14F-4D97-AF65-F5344CB8AC3E}">
        <p14:creationId xmlns:p14="http://schemas.microsoft.com/office/powerpoint/2010/main" xmlns="" val="319246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我们通过之前的讲解知道针对</a:t>
            </a:r>
            <a:r>
              <a:rPr lang="en-US" altLang="zh-CN" sz="1200" b="0" i="0" kern="1200" dirty="0" err="1" smtClean="0">
                <a:solidFill>
                  <a:schemeClr val="tx1"/>
                </a:solidFill>
                <a:effectLst/>
                <a:latin typeface="Arial" panose="020B0604020202020204" pitchFamily="34" charset="0"/>
                <a:ea typeface="+mn-ea"/>
                <a:cs typeface="+mn-cs"/>
              </a:rPr>
              <a:t>wpa</a:t>
            </a:r>
            <a:r>
              <a:rPr lang="en-US" altLang="zh-CN" sz="1200" b="0" i="0" kern="1200" dirty="0" smtClean="0">
                <a:solidFill>
                  <a:schemeClr val="tx1"/>
                </a:solidFill>
                <a:effectLst/>
                <a:latin typeface="Arial" panose="020B0604020202020204" pitchFamily="34" charset="0"/>
                <a:ea typeface="+mn-ea"/>
                <a:cs typeface="+mn-cs"/>
              </a:rPr>
              <a:t>/wpa2</a:t>
            </a:r>
            <a:r>
              <a:rPr lang="zh-CN" altLang="en-US" sz="1200" b="0" i="0" kern="1200" dirty="0" smtClean="0">
                <a:solidFill>
                  <a:schemeClr val="tx1"/>
                </a:solidFill>
                <a:effectLst/>
                <a:latin typeface="Arial" panose="020B0604020202020204" pitchFamily="34" charset="0"/>
                <a:ea typeface="+mn-ea"/>
                <a:cs typeface="+mn-cs"/>
              </a:rPr>
              <a:t>加密方式的破解就只有暴力破解这一条路，那么如何高效率的破解就成为了研究方向。</a:t>
            </a:r>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2000</a:t>
            </a:r>
            <a:r>
              <a:rPr lang="zh-CN" altLang="en-US" sz="1200" b="0" i="0" kern="1200" dirty="0" smtClean="0">
                <a:solidFill>
                  <a:schemeClr val="tx1"/>
                </a:solidFill>
                <a:effectLst/>
                <a:latin typeface="Arial" panose="020B0604020202020204" pitchFamily="34" charset="0"/>
                <a:ea typeface="+mn-ea"/>
                <a:cs typeface="+mn-cs"/>
              </a:rPr>
              <a:t>年以前通用计算都是交给</a:t>
            </a:r>
            <a:r>
              <a:rPr lang="en-US" altLang="zh-CN" sz="1200" b="0" i="0" kern="1200" dirty="0" err="1" smtClean="0">
                <a:solidFill>
                  <a:schemeClr val="tx1"/>
                </a:solidFill>
                <a:effectLst/>
                <a:latin typeface="Arial" panose="020B0604020202020204" pitchFamily="34" charset="0"/>
                <a:ea typeface="+mn-ea"/>
                <a:cs typeface="+mn-cs"/>
              </a:rPr>
              <a:t>cpu</a:t>
            </a:r>
            <a:r>
              <a:rPr lang="zh-CN" altLang="en-US" sz="1200" b="0" i="0" kern="1200" dirty="0" smtClean="0">
                <a:solidFill>
                  <a:schemeClr val="tx1"/>
                </a:solidFill>
                <a:effectLst/>
                <a:latin typeface="Arial" panose="020B0604020202020204" pitchFamily="34" charset="0"/>
                <a:ea typeface="+mn-ea"/>
                <a:cs typeface="+mn-cs"/>
              </a:rPr>
              <a:t>来做，但是</a:t>
            </a:r>
            <a:r>
              <a:rPr lang="en-US" altLang="zh-CN" sz="1200" b="0" i="0" kern="1200" dirty="0" smtClean="0">
                <a:solidFill>
                  <a:schemeClr val="tx1"/>
                </a:solidFill>
                <a:effectLst/>
                <a:latin typeface="Arial" panose="020B0604020202020204" pitchFamily="34" charset="0"/>
                <a:ea typeface="+mn-ea"/>
                <a:cs typeface="+mn-cs"/>
              </a:rPr>
              <a:t>2000</a:t>
            </a:r>
            <a:r>
              <a:rPr lang="zh-CN" altLang="en-US" sz="1200" b="0" i="0" kern="1200" dirty="0" smtClean="0">
                <a:solidFill>
                  <a:schemeClr val="tx1"/>
                </a:solidFill>
                <a:effectLst/>
                <a:latin typeface="Arial" panose="020B0604020202020204" pitchFamily="34" charset="0"/>
                <a:ea typeface="+mn-ea"/>
                <a:cs typeface="+mn-cs"/>
              </a:rPr>
              <a:t>年以后随着</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技术的不断进步和</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可编程技术的发展</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baseline="0" dirty="0" smtClean="0">
                <a:solidFill>
                  <a:schemeClr val="tx1"/>
                </a:solidFill>
                <a:effectLst/>
                <a:latin typeface="Arial" panose="020B0604020202020204" pitchFamily="34" charset="0"/>
                <a:ea typeface="+mn-ea"/>
                <a:cs typeface="+mn-cs"/>
              </a:rPr>
              <a:t> 研究者们发现</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更适合进行大规模通用计算。</a:t>
            </a:r>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2004</a:t>
            </a:r>
            <a:r>
              <a:rPr lang="zh-CN" altLang="en-US" sz="1200" b="0" i="0" kern="1200" dirty="0" smtClean="0">
                <a:solidFill>
                  <a:schemeClr val="tx1"/>
                </a:solidFill>
                <a:effectLst/>
                <a:latin typeface="Arial" panose="020B0604020202020204" pitchFamily="34" charset="0"/>
                <a:ea typeface="+mn-ea"/>
                <a:cs typeface="+mn-cs"/>
              </a:rPr>
              <a:t>年，美国使用</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集群模拟城市气流</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可见</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在通用计算的并行处理和数据流处理能力上十分强大。</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37</a:t>
            </a:fld>
            <a:endParaRPr lang="zh-CN" altLang="en-US"/>
          </a:p>
        </p:txBody>
      </p:sp>
    </p:spTree>
    <p:extLst>
      <p:ext uri="{BB962C8B-B14F-4D97-AF65-F5344CB8AC3E}">
        <p14:creationId xmlns:p14="http://schemas.microsoft.com/office/powerpoint/2010/main" xmlns="" val="3924646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那么为什么</a:t>
            </a:r>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针对大规模并行计算有这么强的优势？</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我们从图上可以看出</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CPU </a:t>
            </a:r>
            <a:r>
              <a:rPr lang="zh-CN" altLang="en-US" sz="1200" b="0" i="0" kern="1200" dirty="0" smtClean="0">
                <a:solidFill>
                  <a:schemeClr val="tx1"/>
                </a:solidFill>
                <a:effectLst/>
                <a:latin typeface="Arial" panose="020B0604020202020204" pitchFamily="34" charset="0"/>
                <a:ea typeface="+mn-ea"/>
                <a:cs typeface="+mn-cs"/>
              </a:rPr>
              <a:t>由专为顺序串行处理而优化的几个核心组成，也就是我们说的双核，</a:t>
            </a:r>
            <a:r>
              <a:rPr lang="en-US" altLang="zh-CN" sz="1200" b="0" i="0" kern="1200" dirty="0" smtClean="0">
                <a:solidFill>
                  <a:schemeClr val="tx1"/>
                </a:solidFill>
                <a:effectLst/>
                <a:latin typeface="Arial" panose="020B0604020202020204" pitchFamily="34" charset="0"/>
                <a:ea typeface="+mn-ea"/>
                <a:cs typeface="+mn-cs"/>
              </a:rPr>
              <a:t>4,8</a:t>
            </a:r>
            <a:r>
              <a:rPr lang="zh-CN" altLang="en-US" sz="1200" b="0" i="0" kern="1200" dirty="0" smtClean="0">
                <a:solidFill>
                  <a:schemeClr val="tx1"/>
                </a:solidFill>
                <a:effectLst/>
                <a:latin typeface="Arial" panose="020B0604020202020204" pitchFamily="34" charset="0"/>
                <a:ea typeface="+mn-ea"/>
                <a:cs typeface="+mn-cs"/>
              </a:rPr>
              <a:t>。而</a:t>
            </a:r>
            <a:r>
              <a:rPr lang="en-US" altLang="zh-CN" sz="1200" b="0" i="0" kern="1200" dirty="0" smtClean="0">
                <a:solidFill>
                  <a:schemeClr val="tx1"/>
                </a:solidFill>
                <a:effectLst/>
                <a:latin typeface="Arial" panose="020B0604020202020204" pitchFamily="34" charset="0"/>
                <a:ea typeface="+mn-ea"/>
                <a:cs typeface="+mn-cs"/>
              </a:rPr>
              <a:t>GPU </a:t>
            </a:r>
            <a:r>
              <a:rPr lang="zh-CN" altLang="en-US" sz="1200" b="0" i="0" kern="1200" dirty="0" smtClean="0">
                <a:solidFill>
                  <a:schemeClr val="tx1"/>
                </a:solidFill>
                <a:effectLst/>
                <a:latin typeface="Arial" panose="020B0604020202020204" pitchFamily="34" charset="0"/>
                <a:ea typeface="+mn-ea"/>
                <a:cs typeface="+mn-cs"/>
              </a:rPr>
              <a:t>则由数以千计的更小、更高效的核心组成，这些核心专为同时处理多任务而设计。</a:t>
            </a:r>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38</a:t>
            </a:fld>
            <a:endParaRPr lang="zh-CN" altLang="en-US"/>
          </a:p>
        </p:txBody>
      </p:sp>
    </p:spTree>
    <p:extLst>
      <p:ext uri="{BB962C8B-B14F-4D97-AF65-F5344CB8AC3E}">
        <p14:creationId xmlns:p14="http://schemas.microsoft.com/office/powerpoint/2010/main" xmlns="" val="3028671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在计算我们之前提到的</a:t>
            </a:r>
            <a:r>
              <a:rPr lang="en-US" altLang="zh-CN" sz="1200" b="0" i="0" kern="1200" dirty="0" smtClean="0">
                <a:solidFill>
                  <a:schemeClr val="tx1"/>
                </a:solidFill>
                <a:effectLst/>
                <a:latin typeface="Arial" panose="020B0604020202020204" pitchFamily="34" charset="0"/>
                <a:ea typeface="+mn-ea"/>
                <a:cs typeface="+mn-cs"/>
              </a:rPr>
              <a:t>MIC</a:t>
            </a:r>
            <a:r>
              <a:rPr lang="zh-CN" altLang="en-US" sz="1200" b="0" i="0" kern="1200" dirty="0" smtClean="0">
                <a:solidFill>
                  <a:schemeClr val="tx1"/>
                </a:solidFill>
                <a:effectLst/>
                <a:latin typeface="Arial" panose="020B0604020202020204" pitchFamily="34" charset="0"/>
                <a:ea typeface="+mn-ea"/>
                <a:cs typeface="+mn-cs"/>
              </a:rPr>
              <a:t>时，使用了三种摘要算法，主要是在计算</a:t>
            </a:r>
            <a:r>
              <a:rPr lang="en-US" altLang="zh-CN" sz="1200" b="0" i="0" kern="1200" dirty="0" smtClean="0">
                <a:solidFill>
                  <a:schemeClr val="tx1"/>
                </a:solidFill>
                <a:effectLst/>
                <a:latin typeface="Arial" panose="020B0604020202020204" pitchFamily="34" charset="0"/>
                <a:ea typeface="+mn-ea"/>
                <a:cs typeface="+mn-cs"/>
              </a:rPr>
              <a:t>sha1</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md5</a:t>
            </a:r>
            <a:r>
              <a:rPr lang="zh-CN" altLang="en-US" sz="1200" b="0" i="0" kern="1200" dirty="0" smtClean="0">
                <a:solidFill>
                  <a:schemeClr val="tx1"/>
                </a:solidFill>
                <a:effectLst/>
                <a:latin typeface="Arial" panose="020B0604020202020204" pitchFamily="34" charset="0"/>
                <a:ea typeface="+mn-ea"/>
                <a:cs typeface="+mn-cs"/>
              </a:rPr>
              <a:t>的时候消耗时间最多。</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平时我们用</a:t>
            </a:r>
            <a:r>
              <a:rPr lang="en-US" altLang="zh-CN" sz="1200" b="0" i="0" kern="1200" dirty="0" err="1" smtClean="0">
                <a:solidFill>
                  <a:schemeClr val="tx1"/>
                </a:solidFill>
                <a:effectLst/>
                <a:latin typeface="Arial" panose="020B0604020202020204" pitchFamily="34" charset="0"/>
                <a:ea typeface="+mn-ea"/>
                <a:cs typeface="+mn-cs"/>
              </a:rPr>
              <a:t>cpu</a:t>
            </a:r>
            <a:r>
              <a:rPr lang="zh-CN" altLang="en-US" sz="1200" b="0" i="0" kern="1200" dirty="0" smtClean="0">
                <a:solidFill>
                  <a:schemeClr val="tx1"/>
                </a:solidFill>
                <a:effectLst/>
                <a:latin typeface="Arial" panose="020B0604020202020204" pitchFamily="34" charset="0"/>
                <a:ea typeface="+mn-ea"/>
                <a:cs typeface="+mn-cs"/>
              </a:rPr>
              <a:t>计算一条</a:t>
            </a:r>
            <a:r>
              <a:rPr lang="en-US" altLang="zh-CN" sz="1200" b="0" i="0" kern="1200" dirty="0" smtClean="0">
                <a:solidFill>
                  <a:schemeClr val="tx1"/>
                </a:solidFill>
                <a:effectLst/>
                <a:latin typeface="Arial" panose="020B0604020202020204" pitchFamily="34" charset="0"/>
                <a:ea typeface="+mn-ea"/>
                <a:cs typeface="+mn-cs"/>
              </a:rPr>
              <a:t>md5</a:t>
            </a:r>
            <a:r>
              <a:rPr lang="zh-CN" altLang="en-US" sz="1200" b="0" i="0" kern="1200" dirty="0" smtClean="0">
                <a:solidFill>
                  <a:schemeClr val="tx1"/>
                </a:solidFill>
                <a:effectLst/>
                <a:latin typeface="Arial" panose="020B0604020202020204" pitchFamily="34" charset="0"/>
                <a:ea typeface="+mn-ea"/>
                <a:cs typeface="+mn-cs"/>
              </a:rPr>
              <a:t>感觉很快，就是一瞬间的事，但是其实速度并不快，如果需要计算上亿次</a:t>
            </a:r>
            <a:r>
              <a:rPr lang="en-US" altLang="zh-CN" sz="1200" b="0" i="0" kern="1200" dirty="0" smtClean="0">
                <a:solidFill>
                  <a:schemeClr val="tx1"/>
                </a:solidFill>
                <a:effectLst/>
                <a:latin typeface="Arial" panose="020B0604020202020204" pitchFamily="34" charset="0"/>
                <a:ea typeface="+mn-ea"/>
                <a:cs typeface="+mn-cs"/>
              </a:rPr>
              <a:t>md5</a:t>
            </a:r>
            <a:r>
              <a:rPr lang="zh-CN" altLang="en-US" sz="1200" b="0" i="0" kern="1200" dirty="0" smtClean="0">
                <a:solidFill>
                  <a:schemeClr val="tx1"/>
                </a:solidFill>
                <a:effectLst/>
                <a:latin typeface="Arial" panose="020B0604020202020204" pitchFamily="34" charset="0"/>
                <a:ea typeface="+mn-ea"/>
                <a:cs typeface="+mn-cs"/>
              </a:rPr>
              <a:t>或者</a:t>
            </a:r>
            <a:r>
              <a:rPr lang="en-US" altLang="zh-CN" sz="1200" b="0" i="0" kern="1200" dirty="0" smtClean="0">
                <a:solidFill>
                  <a:schemeClr val="tx1"/>
                </a:solidFill>
                <a:effectLst/>
                <a:latin typeface="Arial" panose="020B0604020202020204" pitchFamily="34" charset="0"/>
                <a:ea typeface="+mn-ea"/>
                <a:cs typeface="+mn-cs"/>
              </a:rPr>
              <a:t>sha1</a:t>
            </a:r>
            <a:r>
              <a:rPr lang="zh-CN" altLang="en-US" sz="1200" b="0" i="0" kern="1200" dirty="0" smtClean="0">
                <a:solidFill>
                  <a:schemeClr val="tx1"/>
                </a:solidFill>
                <a:effectLst/>
                <a:latin typeface="Arial" panose="020B0604020202020204" pitchFamily="34" charset="0"/>
                <a:ea typeface="+mn-ea"/>
                <a:cs typeface="+mn-cs"/>
              </a:rPr>
              <a:t>，那么时间差距就非常明显了。</a:t>
            </a:r>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GPU</a:t>
            </a:r>
            <a:r>
              <a:rPr lang="zh-CN" altLang="en-US" sz="1200" b="0" i="0" kern="1200" dirty="0" smtClean="0">
                <a:solidFill>
                  <a:schemeClr val="tx1"/>
                </a:solidFill>
                <a:effectLst/>
                <a:latin typeface="Arial" panose="020B0604020202020204" pitchFamily="34" charset="0"/>
                <a:ea typeface="+mn-ea"/>
                <a:cs typeface="+mn-cs"/>
              </a:rPr>
              <a:t>因为其多核心高并行，擅长处理单一周期短任务，所以用来计算</a:t>
            </a:r>
            <a:r>
              <a:rPr lang="en-US" altLang="zh-CN" sz="1200" b="0" i="0" kern="1200" dirty="0" smtClean="0">
                <a:solidFill>
                  <a:schemeClr val="tx1"/>
                </a:solidFill>
                <a:effectLst/>
                <a:latin typeface="Arial" panose="020B0604020202020204" pitchFamily="34" charset="0"/>
                <a:ea typeface="+mn-ea"/>
                <a:cs typeface="+mn-cs"/>
              </a:rPr>
              <a:t>sha1</a:t>
            </a:r>
            <a:r>
              <a:rPr lang="zh-CN" altLang="en-US" sz="1200" b="0" i="0" kern="1200" dirty="0" smtClean="0">
                <a:solidFill>
                  <a:schemeClr val="tx1"/>
                </a:solidFill>
                <a:effectLst/>
                <a:latin typeface="Arial" panose="020B0604020202020204" pitchFamily="34" charset="0"/>
                <a:ea typeface="+mn-ea"/>
                <a:cs typeface="+mn-cs"/>
              </a:rPr>
              <a:t>或者</a:t>
            </a:r>
            <a:r>
              <a:rPr lang="en-US" altLang="zh-CN" sz="1200" b="0" i="0" kern="1200" dirty="0" smtClean="0">
                <a:solidFill>
                  <a:schemeClr val="tx1"/>
                </a:solidFill>
                <a:effectLst/>
                <a:latin typeface="Arial" panose="020B0604020202020204" pitchFamily="34" charset="0"/>
                <a:ea typeface="+mn-ea"/>
                <a:cs typeface="+mn-cs"/>
              </a:rPr>
              <a:t>MD5</a:t>
            </a:r>
            <a:r>
              <a:rPr lang="zh-CN" altLang="en-US" sz="1200" b="0" i="0" kern="1200" dirty="0" smtClean="0">
                <a:solidFill>
                  <a:schemeClr val="tx1"/>
                </a:solidFill>
                <a:effectLst/>
                <a:latin typeface="Arial" panose="020B0604020202020204" pitchFamily="34" charset="0"/>
                <a:ea typeface="+mn-ea"/>
                <a:cs typeface="+mn-cs"/>
              </a:rPr>
              <a:t>效率极高。</a:t>
            </a:r>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39</a:t>
            </a:fld>
            <a:endParaRPr lang="zh-CN" altLang="en-US"/>
          </a:p>
        </p:txBody>
      </p:sp>
    </p:spTree>
    <p:extLst>
      <p:ext uri="{BB962C8B-B14F-4D97-AF65-F5344CB8AC3E}">
        <p14:creationId xmlns:p14="http://schemas.microsoft.com/office/powerpoint/2010/main" xmlns="" val="232728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比如常见的</a:t>
            </a:r>
            <a:r>
              <a:rPr lang="en-US" altLang="zh-CN" sz="1200" b="0" i="0" kern="1200" dirty="0" err="1" smtClean="0">
                <a:solidFill>
                  <a:schemeClr val="tx1"/>
                </a:solidFill>
                <a:effectLst/>
                <a:latin typeface="Arial" panose="020B0604020202020204" pitchFamily="34" charset="0"/>
                <a:ea typeface="+mn-ea"/>
                <a:cs typeface="+mn-cs"/>
              </a:rPr>
              <a:t>sha</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smtClean="0">
                <a:solidFill>
                  <a:schemeClr val="tx1"/>
                </a:solidFill>
                <a:effectLst/>
                <a:latin typeface="Arial" panose="020B0604020202020204" pitchFamily="34" charset="0"/>
                <a:ea typeface="+mn-ea"/>
                <a:cs typeface="+mn-cs"/>
              </a:rPr>
              <a:t>md5</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aes</a:t>
            </a:r>
            <a:r>
              <a:rPr lang="en-US" altLang="zh-CN" sz="1200" b="0" i="0" kern="1200" dirty="0" smtClean="0">
                <a:solidFill>
                  <a:schemeClr val="tx1"/>
                </a:solidFill>
                <a:effectLst/>
                <a:latin typeface="Arial" panose="020B0604020202020204" pitchFamily="34" charset="0"/>
                <a:ea typeface="+mn-ea"/>
                <a:cs typeface="+mn-cs"/>
              </a:rPr>
              <a:t> </a:t>
            </a:r>
            <a:r>
              <a:rPr lang="en-US" altLang="zh-CN" sz="1200" b="0" i="0" kern="1200" dirty="0" err="1" smtClean="0">
                <a:solidFill>
                  <a:schemeClr val="tx1"/>
                </a:solidFill>
                <a:effectLst/>
                <a:latin typeface="Arial" panose="020B0604020202020204" pitchFamily="34" charset="0"/>
                <a:ea typeface="+mn-ea"/>
                <a:cs typeface="+mn-cs"/>
              </a:rPr>
              <a:t>wpa</a:t>
            </a:r>
            <a:r>
              <a:rPr lang="en-US" altLang="zh-CN" sz="1200" b="0" i="0" kern="1200" dirty="0" smtClean="0">
                <a:solidFill>
                  <a:schemeClr val="tx1"/>
                </a:solidFill>
                <a:effectLst/>
                <a:latin typeface="Arial" panose="020B0604020202020204" pitchFamily="34" charset="0"/>
                <a:ea typeface="+mn-ea"/>
                <a:cs typeface="+mn-cs"/>
              </a:rPr>
              <a:t>/wpa2</a:t>
            </a:r>
          </a:p>
          <a:p>
            <a:r>
              <a:rPr lang="zh-CN" altLang="en-US" sz="1200" b="0" i="0" kern="1200" dirty="0" smtClean="0">
                <a:solidFill>
                  <a:schemeClr val="tx1"/>
                </a:solidFill>
                <a:effectLst/>
                <a:latin typeface="Arial" panose="020B0604020202020204" pitchFamily="34" charset="0"/>
                <a:ea typeface="+mn-ea"/>
                <a:cs typeface="+mn-cs"/>
              </a:rPr>
              <a:t>对于他们的破解速度，我这里提供一组数据，是我从</a:t>
            </a:r>
            <a:r>
              <a:rPr lang="en-US" altLang="zh-CN" sz="1200" b="0" i="0" kern="1200" dirty="0" err="1" smtClean="0">
                <a:solidFill>
                  <a:schemeClr val="tx1"/>
                </a:solidFill>
                <a:effectLst/>
                <a:latin typeface="Arial" panose="020B0604020202020204" pitchFamily="34" charset="0"/>
                <a:ea typeface="+mn-ea"/>
                <a:cs typeface="+mn-cs"/>
              </a:rPr>
              <a:t>hashcat</a:t>
            </a:r>
            <a:r>
              <a:rPr lang="zh-CN" altLang="en-US" sz="1200" b="0" i="0" kern="1200" dirty="0" smtClean="0">
                <a:solidFill>
                  <a:schemeClr val="tx1"/>
                </a:solidFill>
                <a:effectLst/>
                <a:latin typeface="Arial" panose="020B0604020202020204" pitchFamily="34" charset="0"/>
                <a:ea typeface="+mn-ea"/>
                <a:cs typeface="+mn-cs"/>
              </a:rPr>
              <a:t>官网上找的，</a:t>
            </a:r>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130Wkey</a:t>
            </a:r>
            <a:r>
              <a:rPr lang="zh-CN" altLang="en-US" sz="1200" b="0" i="0" kern="1200" dirty="0" smtClean="0">
                <a:solidFill>
                  <a:schemeClr val="tx1"/>
                </a:solidFill>
                <a:effectLst/>
                <a:latin typeface="Arial" panose="020B0604020202020204" pitchFamily="34" charset="0"/>
                <a:ea typeface="+mn-ea"/>
                <a:cs typeface="+mn-cs"/>
              </a:rPr>
              <a:t>每秒</a:t>
            </a:r>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500</a:t>
            </a:r>
            <a:r>
              <a:rPr lang="zh-CN" altLang="en-US" sz="1200" b="0" i="0" kern="1200" dirty="0" smtClean="0">
                <a:solidFill>
                  <a:schemeClr val="tx1"/>
                </a:solidFill>
                <a:effectLst/>
                <a:latin typeface="Arial" panose="020B0604020202020204" pitchFamily="34" charset="0"/>
                <a:ea typeface="+mn-ea"/>
                <a:cs typeface="+mn-cs"/>
              </a:rPr>
              <a:t>倍</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了解完了路由加密协议的原理与破解技术，我们来看看下一节，破解的捷径。</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40</a:t>
            </a:fld>
            <a:endParaRPr lang="zh-CN" altLang="en-US"/>
          </a:p>
        </p:txBody>
      </p:sp>
    </p:spTree>
    <p:extLst>
      <p:ext uri="{BB962C8B-B14F-4D97-AF65-F5344CB8AC3E}">
        <p14:creationId xmlns:p14="http://schemas.microsoft.com/office/powerpoint/2010/main" xmlns="" val="720527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41</a:t>
            </a:fld>
            <a:endParaRPr lang="zh-CN" altLang="en-US"/>
          </a:p>
        </p:txBody>
      </p:sp>
    </p:spTree>
    <p:extLst>
      <p:ext uri="{BB962C8B-B14F-4D97-AF65-F5344CB8AC3E}">
        <p14:creationId xmlns:p14="http://schemas.microsoft.com/office/powerpoint/2010/main" xmlns="" val="720527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42</a:t>
            </a:fld>
            <a:endParaRPr lang="zh-CN" altLang="en-US"/>
          </a:p>
        </p:txBody>
      </p:sp>
    </p:spTree>
    <p:extLst>
      <p:ext uri="{BB962C8B-B14F-4D97-AF65-F5344CB8AC3E}">
        <p14:creationId xmlns:p14="http://schemas.microsoft.com/office/powerpoint/2010/main" xmlns="" val="720527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第三小节我们讲一种破解无线路由的新途径，通过</a:t>
            </a:r>
            <a:r>
              <a:rPr lang="en-US" altLang="zh-CN" dirty="0" smtClean="0"/>
              <a:t>WPS</a:t>
            </a:r>
            <a:r>
              <a:rPr lang="zh-CN" altLang="en-US" dirty="0" smtClean="0"/>
              <a:t>破解</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43</a:t>
            </a:fld>
            <a:endParaRPr lang="zh-CN" altLang="en-US"/>
          </a:p>
        </p:txBody>
      </p:sp>
    </p:spTree>
    <p:extLst>
      <p:ext uri="{BB962C8B-B14F-4D97-AF65-F5344CB8AC3E}">
        <p14:creationId xmlns:p14="http://schemas.microsoft.com/office/powerpoint/2010/main" xmlns="" val="3233785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破解无线</a:t>
            </a:r>
            <a:r>
              <a:rPr lang="en-US" altLang="zh-CN" sz="1200" kern="1200" dirty="0" smtClean="0">
                <a:solidFill>
                  <a:schemeClr val="tx1"/>
                </a:solidFill>
                <a:effectLst/>
                <a:latin typeface="Arial" panose="020B0604020202020204" pitchFamily="34" charset="0"/>
                <a:ea typeface="+mn-ea"/>
                <a:cs typeface="+mn-cs"/>
              </a:rPr>
              <a:t>WPA/WPA2</a:t>
            </a:r>
            <a:r>
              <a:rPr lang="zh-CN" altLang="zh-CN" sz="1200" kern="1200" dirty="0" smtClean="0">
                <a:solidFill>
                  <a:schemeClr val="tx1"/>
                </a:solidFill>
                <a:effectLst/>
                <a:latin typeface="Arial" panose="020B0604020202020204" pitchFamily="34" charset="0"/>
                <a:ea typeface="+mn-ea"/>
                <a:cs typeface="+mn-cs"/>
              </a:rPr>
              <a:t>加密虽然很难，但有一些技巧可以帮助</a:t>
            </a:r>
            <a:r>
              <a:rPr lang="zh-CN" altLang="en-US" sz="1200" kern="1200" dirty="0" smtClean="0">
                <a:solidFill>
                  <a:schemeClr val="tx1"/>
                </a:solidFill>
                <a:effectLst/>
                <a:latin typeface="Arial" panose="020B0604020202020204" pitchFamily="34" charset="0"/>
                <a:ea typeface="+mn-ea"/>
                <a:cs typeface="+mn-cs"/>
              </a:rPr>
              <a:t>攻击者</a:t>
            </a:r>
            <a:r>
              <a:rPr lang="zh-CN" altLang="zh-CN" sz="1200" kern="1200" dirty="0" smtClean="0">
                <a:solidFill>
                  <a:schemeClr val="tx1"/>
                </a:solidFill>
                <a:effectLst/>
                <a:latin typeface="Arial" panose="020B0604020202020204" pitchFamily="34" charset="0"/>
                <a:ea typeface="+mn-ea"/>
                <a:cs typeface="+mn-cs"/>
              </a:rPr>
              <a:t>绕过</a:t>
            </a:r>
            <a:r>
              <a:rPr lang="zh-CN" altLang="en-US" sz="1200" kern="1200" dirty="0" smtClean="0">
                <a:solidFill>
                  <a:schemeClr val="tx1"/>
                </a:solidFill>
                <a:effectLst/>
                <a:latin typeface="Arial" panose="020B0604020202020204" pitchFamily="34" charset="0"/>
                <a:ea typeface="+mn-ea"/>
                <a:cs typeface="+mn-cs"/>
              </a:rPr>
              <a:t>这种</a:t>
            </a:r>
            <a:r>
              <a:rPr lang="zh-CN" altLang="zh-CN" sz="1200" kern="1200" dirty="0" smtClean="0">
                <a:solidFill>
                  <a:schemeClr val="tx1"/>
                </a:solidFill>
                <a:effectLst/>
                <a:latin typeface="Arial" panose="020B0604020202020204" pitchFamily="34" charset="0"/>
                <a:ea typeface="+mn-ea"/>
                <a:cs typeface="+mn-cs"/>
              </a:rPr>
              <a:t>加密体系，本节讲述的就是其中一个方法即通过</a:t>
            </a:r>
            <a:r>
              <a:rPr lang="en-US" altLang="zh-CN" sz="1200" kern="1200" dirty="0" smtClean="0">
                <a:solidFill>
                  <a:schemeClr val="tx1"/>
                </a:solidFill>
                <a:effectLst/>
                <a:latin typeface="Arial" panose="020B0604020202020204" pitchFamily="34" charset="0"/>
                <a:ea typeface="+mn-ea"/>
                <a:cs typeface="+mn-cs"/>
              </a:rPr>
              <a:t>WPS</a:t>
            </a:r>
            <a:r>
              <a:rPr lang="zh-CN" altLang="zh-CN" sz="1200" kern="1200" dirty="0" smtClean="0">
                <a:solidFill>
                  <a:schemeClr val="tx1"/>
                </a:solidFill>
                <a:effectLst/>
                <a:latin typeface="Arial" panose="020B0604020202020204" pitchFamily="34" charset="0"/>
                <a:ea typeface="+mn-ea"/>
                <a:cs typeface="+mn-cs"/>
              </a:rPr>
              <a:t>破解</a:t>
            </a:r>
            <a:r>
              <a:rPr lang="zh-CN" altLang="en-US" sz="1200" kern="1200" dirty="0" smtClean="0">
                <a:solidFill>
                  <a:schemeClr val="tx1"/>
                </a:solidFill>
                <a:effectLst/>
                <a:latin typeface="Arial" panose="020B0604020202020204" pitchFamily="34" charset="0"/>
                <a:ea typeface="+mn-ea"/>
                <a:cs typeface="+mn-cs"/>
              </a:rPr>
              <a:t>无线路由密码</a:t>
            </a:r>
            <a:r>
              <a:rPr lang="zh-CN" altLang="zh-CN" sz="1200" kern="1200" dirty="0" smtClean="0">
                <a:solidFill>
                  <a:schemeClr val="tx1"/>
                </a:solidFill>
                <a:effectLst/>
                <a:latin typeface="Arial" panose="020B0604020202020204" pitchFamily="34" charset="0"/>
                <a:ea typeface="+mn-ea"/>
                <a:cs typeface="+mn-cs"/>
              </a:rPr>
              <a:t>。</a:t>
            </a:r>
          </a:p>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44</a:t>
            </a:fld>
            <a:endParaRPr lang="zh-CN" altLang="en-US"/>
          </a:p>
        </p:txBody>
      </p:sp>
    </p:spTree>
    <p:extLst>
      <p:ext uri="{BB962C8B-B14F-4D97-AF65-F5344CB8AC3E}">
        <p14:creationId xmlns:p14="http://schemas.microsoft.com/office/powerpoint/2010/main" xmlns="" val="589368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的全称是</a:t>
            </a:r>
            <a:r>
              <a:rPr lang="en-US" altLang="zh-CN" sz="1200" b="0" i="0" kern="1200" dirty="0" smtClean="0">
                <a:solidFill>
                  <a:schemeClr val="tx1"/>
                </a:solidFill>
                <a:effectLst/>
                <a:latin typeface="Arial" panose="020B0604020202020204" pitchFamily="34" charset="0"/>
                <a:ea typeface="+mn-ea"/>
                <a:cs typeface="+mn-cs"/>
              </a:rPr>
              <a:t>XXX</a:t>
            </a:r>
            <a:r>
              <a:rPr lang="zh-CN" altLang="en-US" sz="1200" b="0" i="0" kern="1200" dirty="0" smtClean="0">
                <a:solidFill>
                  <a:schemeClr val="tx1"/>
                </a:solidFill>
                <a:effectLst/>
                <a:latin typeface="Arial" panose="020B0604020202020204" pitchFamily="34" charset="0"/>
                <a:ea typeface="+mn-ea"/>
                <a:cs typeface="+mn-cs"/>
              </a:rPr>
              <a:t>， 他推出的初中是为一般的无线网络用户提供一个既简单有安全的方法来建立无线局网络，用户不必知道</a:t>
            </a:r>
            <a:r>
              <a:rPr lang="en-US" altLang="zh-CN" sz="1200" b="0" i="0" kern="1200" dirty="0" smtClean="0">
                <a:solidFill>
                  <a:schemeClr val="tx1"/>
                </a:solidFill>
                <a:effectLst/>
                <a:latin typeface="Arial" panose="020B0604020202020204" pitchFamily="34" charset="0"/>
                <a:ea typeface="+mn-ea"/>
                <a:cs typeface="+mn-cs"/>
              </a:rPr>
              <a:t>SSID</a:t>
            </a:r>
            <a:r>
              <a:rPr lang="zh-CN" altLang="en-US" sz="1200" b="0" i="0" kern="1200" dirty="0" smtClean="0">
                <a:solidFill>
                  <a:schemeClr val="tx1"/>
                </a:solidFill>
                <a:effectLst/>
                <a:latin typeface="Arial" panose="020B0604020202020204" pitchFamily="34" charset="0"/>
                <a:ea typeface="+mn-ea"/>
                <a:cs typeface="+mn-cs"/>
              </a:rPr>
              <a:t>、不必理解复杂的加密算法和安全机制，只要启用了</a:t>
            </a: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后，就可以安全的接入网络，因为</a:t>
            </a: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为用户自动配备了目前最安全的安全机制</a:t>
            </a:r>
            <a:r>
              <a:rPr lang="en-US" altLang="zh-CN" sz="1200" b="0" i="0" kern="1200" dirty="0" smtClean="0">
                <a:solidFill>
                  <a:schemeClr val="tx1"/>
                </a:solidFill>
                <a:effectLst/>
                <a:latin typeface="Arial" panose="020B0604020202020204" pitchFamily="34" charset="0"/>
                <a:ea typeface="+mn-ea"/>
                <a:cs typeface="+mn-cs"/>
              </a:rPr>
              <a:t>WPA2</a:t>
            </a:r>
          </a:p>
          <a:p>
            <a:endParaRPr lang="en-US" altLang="zh-CN" dirty="0" smtClean="0"/>
          </a:p>
          <a:p>
            <a:r>
              <a:rPr lang="zh-CN" altLang="en-US" dirty="0" smtClean="0"/>
              <a:t>具备这一功能的无线产品在机身上有一个功能键，用户只需按下该按钮或输入</a:t>
            </a:r>
            <a:r>
              <a:rPr lang="en-US" altLang="zh-CN" dirty="0" smtClean="0"/>
              <a:t>PIN</a:t>
            </a:r>
            <a:r>
              <a:rPr lang="zh-CN" altLang="en-US" dirty="0" smtClean="0"/>
              <a:t>码，就可完成无线加密，同时在客户端和路由器之间建立起一个安全的连接。</a:t>
            </a:r>
            <a:endParaRPr lang="en-US" altLang="zh-CN" dirty="0" smtClean="0"/>
          </a:p>
          <a:p>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破解</a:t>
            </a:r>
            <a:r>
              <a:rPr lang="en-US" altLang="zh-CN" sz="1200" kern="1200" dirty="0" err="1" smtClean="0">
                <a:solidFill>
                  <a:schemeClr val="tx1"/>
                </a:solidFill>
                <a:effectLst/>
                <a:latin typeface="Arial" panose="020B0604020202020204" pitchFamily="34" charset="0"/>
                <a:ea typeface="+mn-ea"/>
                <a:cs typeface="+mn-cs"/>
              </a:rPr>
              <a:t>wps</a:t>
            </a:r>
            <a:r>
              <a:rPr lang="zh-CN" altLang="zh-CN" sz="1200" kern="1200" dirty="0" smtClean="0">
                <a:solidFill>
                  <a:schemeClr val="tx1"/>
                </a:solidFill>
                <a:effectLst/>
                <a:latin typeface="Arial" panose="020B0604020202020204" pitchFamily="34" charset="0"/>
                <a:ea typeface="+mn-ea"/>
                <a:cs typeface="+mn-cs"/>
              </a:rPr>
              <a:t>的关键就在于</a:t>
            </a:r>
            <a:r>
              <a:rPr lang="en-US" altLang="zh-CN" sz="1200" kern="1200" dirty="0" smtClean="0">
                <a:solidFill>
                  <a:schemeClr val="tx1"/>
                </a:solidFill>
                <a:effectLst/>
                <a:latin typeface="Arial" panose="020B0604020202020204" pitchFamily="34" charset="0"/>
                <a:ea typeface="+mn-ea"/>
                <a:cs typeface="+mn-cs"/>
              </a:rPr>
              <a:t>8</a:t>
            </a:r>
            <a:r>
              <a:rPr lang="zh-CN" altLang="zh-CN" sz="1200" kern="1200" dirty="0" smtClean="0">
                <a:solidFill>
                  <a:schemeClr val="tx1"/>
                </a:solidFill>
                <a:effectLst/>
                <a:latin typeface="Arial" panose="020B0604020202020204" pitchFamily="34" charset="0"/>
                <a:ea typeface="+mn-ea"/>
                <a:cs typeface="+mn-cs"/>
              </a:rPr>
              <a:t>为</a:t>
            </a:r>
            <a:r>
              <a:rPr lang="zh-CN" altLang="en-US" sz="1200" kern="1200" dirty="0" smtClean="0">
                <a:solidFill>
                  <a:schemeClr val="tx1"/>
                </a:solidFill>
                <a:effectLst/>
                <a:latin typeface="Arial" panose="020B0604020202020204" pitchFamily="34" charset="0"/>
                <a:ea typeface="+mn-ea"/>
                <a:cs typeface="+mn-cs"/>
              </a:rPr>
              <a:t>数的</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码的破解，。</a:t>
            </a:r>
            <a:r>
              <a:rPr lang="zh-CN" altLang="en-US" sz="1200" kern="1200" dirty="0" smtClean="0">
                <a:solidFill>
                  <a:schemeClr val="tx1"/>
                </a:solidFill>
                <a:effectLst/>
                <a:latin typeface="Arial" panose="020B0604020202020204" pitchFamily="34" charset="0"/>
                <a:ea typeface="+mn-ea"/>
                <a:cs typeface="+mn-cs"/>
              </a:rPr>
              <a:t>为了理解</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协议和破解，我们先来看看</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的认证过程</a:t>
            </a:r>
            <a:endParaRPr lang="zh-CN" altLang="zh-CN" sz="1200" kern="1200" dirty="0" smtClean="0">
              <a:solidFill>
                <a:schemeClr val="tx1"/>
              </a:solidFill>
              <a:effectLst/>
              <a:latin typeface="Arial" panose="020B0604020202020204" pitchFamily="34" charset="0"/>
              <a:ea typeface="+mn-ea"/>
              <a:cs typeface="+mn-cs"/>
            </a:endParaRP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45</a:t>
            </a:fld>
            <a:endParaRPr lang="zh-CN" altLang="en-US"/>
          </a:p>
        </p:txBody>
      </p:sp>
    </p:spTree>
    <p:extLst>
      <p:ext uri="{BB962C8B-B14F-4D97-AF65-F5344CB8AC3E}">
        <p14:creationId xmlns:p14="http://schemas.microsoft.com/office/powerpoint/2010/main" xmlns="" val="876618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panose="020B0604020202020204" pitchFamily="34" charset="0"/>
                <a:ea typeface="+mn-ea"/>
                <a:cs typeface="+mn-cs"/>
              </a:rPr>
              <a:t>XXXXXX </a:t>
            </a:r>
            <a:r>
              <a:rPr lang="zh-CN" altLang="en-US" sz="1200" kern="1200" dirty="0" smtClean="0">
                <a:solidFill>
                  <a:schemeClr val="tx1"/>
                </a:solidFill>
                <a:effectLst/>
                <a:latin typeface="Arial" panose="020B0604020202020204" pitchFamily="34" charset="0"/>
                <a:ea typeface="+mn-ea"/>
                <a:cs typeface="+mn-cs"/>
              </a:rPr>
              <a:t>在请求帧中，如果</a:t>
            </a:r>
            <a:r>
              <a:rPr lang="en-US" altLang="zh-CN" sz="1200" kern="1200" dirty="0" err="1" smtClean="0">
                <a:solidFill>
                  <a:schemeClr val="tx1"/>
                </a:solidFill>
                <a:effectLst/>
                <a:latin typeface="Arial" panose="020B0604020202020204" pitchFamily="34" charset="0"/>
                <a:ea typeface="+mn-ea"/>
                <a:cs typeface="+mn-cs"/>
              </a:rPr>
              <a:t>wscie</a:t>
            </a:r>
            <a:r>
              <a:rPr lang="zh-CN" altLang="en-US" sz="1200" kern="1200" dirty="0" smtClean="0">
                <a:solidFill>
                  <a:schemeClr val="tx1"/>
                </a:solidFill>
                <a:effectLst/>
                <a:latin typeface="Arial" panose="020B0604020202020204" pitchFamily="34" charset="0"/>
                <a:ea typeface="+mn-ea"/>
                <a:cs typeface="+mn-cs"/>
              </a:rPr>
              <a:t>的状态值被置为</a:t>
            </a:r>
            <a:r>
              <a:rPr lang="en-US" altLang="zh-CN" sz="1200" kern="1200" dirty="0" smtClean="0">
                <a:solidFill>
                  <a:schemeClr val="tx1"/>
                </a:solidFill>
                <a:effectLst/>
                <a:latin typeface="Arial" panose="020B0604020202020204" pitchFamily="34" charset="0"/>
                <a:ea typeface="+mn-ea"/>
                <a:cs typeface="+mn-cs"/>
              </a:rPr>
              <a:t>1</a:t>
            </a:r>
            <a:r>
              <a:rPr lang="zh-CN" altLang="en-US" sz="1200" kern="1200" dirty="0" smtClean="0">
                <a:solidFill>
                  <a:schemeClr val="tx1"/>
                </a:solidFill>
                <a:effectLst/>
                <a:latin typeface="Arial" panose="020B0604020202020204" pitchFamily="34" charset="0"/>
                <a:ea typeface="+mn-ea"/>
                <a:cs typeface="+mn-cs"/>
              </a:rPr>
              <a:t>，那么就说明路由和客户端之间是使用</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方式认证。这时候路由就会提示客户端输入</a:t>
            </a:r>
            <a:r>
              <a:rPr lang="en-US" altLang="zh-CN" sz="1200" kern="1200" dirty="0" smtClean="0">
                <a:solidFill>
                  <a:schemeClr val="tx1"/>
                </a:solidFill>
                <a:effectLst/>
                <a:latin typeface="Arial" panose="020B0604020202020204" pitchFamily="34" charset="0"/>
                <a:ea typeface="+mn-ea"/>
                <a:cs typeface="+mn-cs"/>
              </a:rPr>
              <a:t>pin</a:t>
            </a:r>
            <a:r>
              <a:rPr lang="zh-CN" altLang="en-US" sz="1200" kern="1200" dirty="0" smtClean="0">
                <a:solidFill>
                  <a:schemeClr val="tx1"/>
                </a:solidFill>
                <a:effectLst/>
                <a:latin typeface="Arial" panose="020B0604020202020204" pitchFamily="34" charset="0"/>
                <a:ea typeface="+mn-ea"/>
                <a:cs typeface="+mn-cs"/>
              </a:rPr>
              <a:t>码，之后进行</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八次握手，</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整个认证过程，破解的关键就在</a:t>
            </a:r>
            <a:r>
              <a:rPr lang="en-US" altLang="zh-CN" sz="1200" kern="1200" dirty="0" smtClean="0">
                <a:solidFill>
                  <a:schemeClr val="tx1"/>
                </a:solidFill>
                <a:effectLst/>
                <a:latin typeface="Arial" panose="020B0604020202020204" pitchFamily="34" charset="0"/>
                <a:ea typeface="+mn-ea"/>
                <a:cs typeface="+mn-cs"/>
              </a:rPr>
              <a:t>pin</a:t>
            </a:r>
            <a:r>
              <a:rPr lang="zh-CN" altLang="en-US" sz="1200" kern="1200" dirty="0" smtClean="0">
                <a:solidFill>
                  <a:schemeClr val="tx1"/>
                </a:solidFill>
                <a:effectLst/>
                <a:latin typeface="Arial" panose="020B0604020202020204" pitchFamily="34" charset="0"/>
                <a:ea typeface="+mn-ea"/>
                <a:cs typeface="+mn-cs"/>
              </a:rPr>
              <a:t>妈的破解，，我们来</a:t>
            </a:r>
            <a:r>
              <a:rPr lang="zh-CN" altLang="zh-CN" sz="1200" kern="1200" dirty="0" smtClean="0">
                <a:solidFill>
                  <a:schemeClr val="tx1"/>
                </a:solidFill>
                <a:effectLst/>
                <a:latin typeface="Arial" panose="020B0604020202020204" pitchFamily="34" charset="0"/>
                <a:ea typeface="+mn-ea"/>
                <a:cs typeface="+mn-cs"/>
              </a:rPr>
              <a:t>看看</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码的结构</a:t>
            </a:r>
            <a:r>
              <a:rPr lang="zh-CN" altLang="en-US" sz="1200" kern="1200" dirty="0" smtClean="0">
                <a:solidFill>
                  <a:schemeClr val="tx1"/>
                </a:solidFill>
                <a:effectLst/>
                <a:latin typeface="Arial" panose="020B0604020202020204" pitchFamily="34" charset="0"/>
                <a:ea typeface="+mn-ea"/>
                <a:cs typeface="+mn-cs"/>
              </a:rPr>
              <a:t>和</a:t>
            </a:r>
            <a:r>
              <a:rPr lang="en-US" altLang="zh-CN" sz="1200" kern="1200" dirty="0" smtClean="0">
                <a:solidFill>
                  <a:schemeClr val="tx1"/>
                </a:solidFill>
                <a:effectLst/>
                <a:latin typeface="Arial" panose="020B0604020202020204" pitchFamily="34" charset="0"/>
                <a:ea typeface="+mn-ea"/>
                <a:cs typeface="+mn-cs"/>
              </a:rPr>
              <a:t>pin</a:t>
            </a:r>
            <a:r>
              <a:rPr lang="zh-CN" altLang="en-US" sz="1200" kern="1200" dirty="0" smtClean="0">
                <a:solidFill>
                  <a:schemeClr val="tx1"/>
                </a:solidFill>
                <a:effectLst/>
                <a:latin typeface="Arial" panose="020B0604020202020204" pitchFamily="34" charset="0"/>
                <a:ea typeface="+mn-ea"/>
                <a:cs typeface="+mn-cs"/>
              </a:rPr>
              <a:t>码认证机制</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46</a:t>
            </a:fld>
            <a:endParaRPr lang="zh-CN" altLang="en-US"/>
          </a:p>
        </p:txBody>
      </p:sp>
    </p:spTree>
    <p:extLst>
      <p:ext uri="{BB962C8B-B14F-4D97-AF65-F5344CB8AC3E}">
        <p14:creationId xmlns:p14="http://schemas.microsoft.com/office/powerpoint/2010/main" xmlns="" val="3470084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首先</a:t>
            </a:r>
            <a:r>
              <a:rPr lang="zh-CN" altLang="zh-CN" sz="1200" kern="1200" dirty="0" smtClean="0">
                <a:solidFill>
                  <a:schemeClr val="tx1"/>
                </a:solidFill>
                <a:effectLst/>
                <a:latin typeface="Arial" panose="020B0604020202020204" pitchFamily="34" charset="0"/>
                <a:ea typeface="+mn-ea"/>
                <a:cs typeface="+mn-cs"/>
              </a:rPr>
              <a:t>，</a:t>
            </a:r>
            <a:r>
              <a:rPr lang="en-US" altLang="zh-CN" sz="1200" kern="1200" dirty="0" smtClean="0">
                <a:solidFill>
                  <a:schemeClr val="tx1"/>
                </a:solidFill>
                <a:effectLst/>
                <a:latin typeface="Arial" panose="020B0604020202020204" pitchFamily="34" charset="0"/>
                <a:ea typeface="+mn-ea"/>
                <a:cs typeface="+mn-cs"/>
              </a:rPr>
              <a:t>WPS PIN</a:t>
            </a:r>
            <a:r>
              <a:rPr lang="zh-CN" altLang="zh-CN" sz="1200" kern="1200" dirty="0" smtClean="0">
                <a:solidFill>
                  <a:schemeClr val="tx1"/>
                </a:solidFill>
                <a:effectLst/>
                <a:latin typeface="Arial" panose="020B0604020202020204" pitchFamily="34" charset="0"/>
                <a:ea typeface="+mn-ea"/>
                <a:cs typeface="+mn-cs"/>
              </a:rPr>
              <a:t>码的第</a:t>
            </a:r>
            <a:r>
              <a:rPr lang="en-US" altLang="zh-CN" sz="1200" kern="1200" dirty="0" smtClean="0">
                <a:solidFill>
                  <a:schemeClr val="tx1"/>
                </a:solidFill>
                <a:effectLst/>
                <a:latin typeface="Arial" panose="020B0604020202020204" pitchFamily="34" charset="0"/>
                <a:ea typeface="+mn-ea"/>
                <a:cs typeface="+mn-cs"/>
              </a:rPr>
              <a:t>8</a:t>
            </a:r>
            <a:r>
              <a:rPr lang="zh-CN" altLang="zh-CN" sz="1200" kern="1200" dirty="0" smtClean="0">
                <a:solidFill>
                  <a:schemeClr val="tx1"/>
                </a:solidFill>
                <a:effectLst/>
                <a:latin typeface="Arial" panose="020B0604020202020204" pitchFamily="34" charset="0"/>
                <a:ea typeface="+mn-ea"/>
                <a:cs typeface="+mn-cs"/>
              </a:rPr>
              <a:t>位数是一个校验和（</a:t>
            </a:r>
            <a:r>
              <a:rPr lang="en-US" altLang="zh-CN" sz="1200" kern="1200" dirty="0" smtClean="0">
                <a:solidFill>
                  <a:schemeClr val="tx1"/>
                </a:solidFill>
                <a:effectLst/>
                <a:latin typeface="Arial" panose="020B0604020202020204" pitchFamily="34" charset="0"/>
                <a:ea typeface="+mn-ea"/>
                <a:cs typeface="+mn-cs"/>
              </a:rPr>
              <a:t>checksum</a:t>
            </a:r>
            <a:r>
              <a:rPr lang="zh-CN" altLang="zh-CN" sz="1200" kern="1200" dirty="0" smtClean="0">
                <a:solidFill>
                  <a:schemeClr val="tx1"/>
                </a:solidFill>
                <a:effectLst/>
                <a:latin typeface="Arial" panose="020B0604020202020204" pitchFamily="34" charset="0"/>
                <a:ea typeface="+mn-ea"/>
                <a:cs typeface="+mn-cs"/>
              </a:rPr>
              <a:t>），因此</a:t>
            </a:r>
            <a:r>
              <a:rPr lang="zh-CN" altLang="en-US" sz="1200" kern="1200" dirty="0" smtClean="0">
                <a:solidFill>
                  <a:schemeClr val="tx1"/>
                </a:solidFill>
                <a:effectLst/>
                <a:latin typeface="Arial" panose="020B0604020202020204" pitchFamily="34" charset="0"/>
                <a:ea typeface="+mn-ea"/>
                <a:cs typeface="+mn-cs"/>
              </a:rPr>
              <a:t>破解</a:t>
            </a:r>
            <a:r>
              <a:rPr lang="zh-CN" altLang="zh-CN" sz="1200" kern="1200" dirty="0" smtClean="0">
                <a:solidFill>
                  <a:schemeClr val="tx1"/>
                </a:solidFill>
                <a:effectLst/>
                <a:latin typeface="Arial" panose="020B0604020202020204" pitchFamily="34" charset="0"/>
                <a:ea typeface="+mn-ea"/>
                <a:cs typeface="+mn-cs"/>
              </a:rPr>
              <a:t>只需算出前</a:t>
            </a:r>
            <a:r>
              <a:rPr lang="en-US" altLang="zh-CN" sz="1200" kern="1200" dirty="0" smtClean="0">
                <a:solidFill>
                  <a:schemeClr val="tx1"/>
                </a:solidFill>
                <a:effectLst/>
                <a:latin typeface="Arial" panose="020B0604020202020204" pitchFamily="34" charset="0"/>
                <a:ea typeface="+mn-ea"/>
                <a:cs typeface="+mn-cs"/>
              </a:rPr>
              <a:t>7</a:t>
            </a:r>
            <a:r>
              <a:rPr lang="zh-CN" altLang="zh-CN" sz="1200" kern="1200" dirty="0" smtClean="0">
                <a:solidFill>
                  <a:schemeClr val="tx1"/>
                </a:solidFill>
                <a:effectLst/>
                <a:latin typeface="Arial" panose="020B0604020202020204" pitchFamily="34" charset="0"/>
                <a:ea typeface="+mn-ea"/>
                <a:cs typeface="+mn-cs"/>
              </a:rPr>
              <a:t>位数即可。</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其次，</a:t>
            </a:r>
            <a:r>
              <a:rPr lang="zh-CN" altLang="zh-CN" sz="1200" kern="1200" dirty="0" smtClean="0">
                <a:solidFill>
                  <a:schemeClr val="tx1"/>
                </a:solidFill>
                <a:effectLst/>
                <a:latin typeface="Arial" panose="020B0604020202020204" pitchFamily="34" charset="0"/>
                <a:ea typeface="+mn-ea"/>
                <a:cs typeface="+mn-cs"/>
              </a:rPr>
              <a:t>在</a:t>
            </a:r>
            <a:r>
              <a:rPr lang="zh-CN" altLang="en-US" sz="1200" kern="1200" dirty="0" smtClean="0">
                <a:solidFill>
                  <a:schemeClr val="tx1"/>
                </a:solidFill>
                <a:effectLst/>
                <a:latin typeface="Arial" panose="020B0604020202020204" pitchFamily="34" charset="0"/>
                <a:ea typeface="+mn-ea"/>
                <a:cs typeface="+mn-cs"/>
              </a:rPr>
              <a:t>进行</a:t>
            </a:r>
            <a:r>
              <a:rPr lang="zh-CN" altLang="zh-CN" sz="1200" kern="1200" dirty="0" smtClean="0">
                <a:solidFill>
                  <a:schemeClr val="tx1"/>
                </a:solidFill>
                <a:effectLst/>
                <a:latin typeface="Arial" panose="020B0604020202020204" pitchFamily="34" charset="0"/>
                <a:ea typeface="+mn-ea"/>
                <a:cs typeface="+mn-cs"/>
              </a:rPr>
              <a:t>身份</a:t>
            </a:r>
            <a:r>
              <a:rPr lang="zh-CN" altLang="en-US" sz="1200" kern="1200" dirty="0" smtClean="0">
                <a:solidFill>
                  <a:schemeClr val="tx1"/>
                </a:solidFill>
                <a:effectLst/>
                <a:latin typeface="Arial" panose="020B0604020202020204" pitchFamily="34" charset="0"/>
                <a:ea typeface="+mn-ea"/>
                <a:cs typeface="+mn-cs"/>
              </a:rPr>
              <a:t>验证时</a:t>
            </a:r>
            <a:r>
              <a:rPr lang="zh-CN" altLang="zh-CN" sz="1200" kern="1200" dirty="0" smtClean="0">
                <a:solidFill>
                  <a:schemeClr val="tx1"/>
                </a:solidFill>
                <a:effectLst/>
                <a:latin typeface="Arial" panose="020B0604020202020204" pitchFamily="34" charset="0"/>
                <a:ea typeface="+mn-ea"/>
                <a:cs typeface="+mn-cs"/>
              </a:rPr>
              <a:t>时，无线路由器实际上是</a:t>
            </a:r>
            <a:r>
              <a:rPr lang="zh-CN" altLang="en-US" sz="1200" kern="1200" dirty="0" smtClean="0">
                <a:solidFill>
                  <a:schemeClr val="tx1"/>
                </a:solidFill>
                <a:effectLst/>
                <a:latin typeface="Arial" panose="020B0604020202020204" pitchFamily="34" charset="0"/>
                <a:ea typeface="+mn-ea"/>
                <a:cs typeface="+mn-cs"/>
              </a:rPr>
              <a:t>对</a:t>
            </a:r>
            <a:r>
              <a:rPr lang="zh-CN" altLang="zh-CN" sz="1200" kern="1200" dirty="0" smtClean="0">
                <a:solidFill>
                  <a:schemeClr val="tx1"/>
                </a:solidFill>
                <a:effectLst/>
                <a:latin typeface="Arial" panose="020B0604020202020204" pitchFamily="34" charset="0"/>
                <a:ea typeface="+mn-ea"/>
                <a:cs typeface="+mn-cs"/>
              </a:rPr>
              <a:t>这个</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的 前</a:t>
            </a:r>
            <a:r>
              <a:rPr lang="en-US" altLang="zh-CN" sz="1200" kern="1200" dirty="0" smtClean="0">
                <a:solidFill>
                  <a:schemeClr val="tx1"/>
                </a:solidFill>
                <a:effectLst/>
                <a:latin typeface="Arial" panose="020B0604020202020204" pitchFamily="34" charset="0"/>
                <a:ea typeface="+mn-ea"/>
                <a:cs typeface="+mn-cs"/>
              </a:rPr>
              <a:t>4</a:t>
            </a:r>
            <a:r>
              <a:rPr lang="zh-CN" altLang="zh-CN" sz="1200" kern="1200" dirty="0" smtClean="0">
                <a:solidFill>
                  <a:schemeClr val="tx1"/>
                </a:solidFill>
                <a:effectLst/>
                <a:latin typeface="Arial" panose="020B0604020202020204" pitchFamily="34" charset="0"/>
                <a:ea typeface="+mn-ea"/>
                <a:cs typeface="+mn-cs"/>
              </a:rPr>
              <a:t>位和后</a:t>
            </a:r>
            <a:r>
              <a:rPr lang="en-US" altLang="zh-CN" sz="1200" kern="1200" dirty="0" smtClean="0">
                <a:solidFill>
                  <a:schemeClr val="tx1"/>
                </a:solidFill>
                <a:effectLst/>
                <a:latin typeface="Arial" panose="020B0604020202020204" pitchFamily="34" charset="0"/>
                <a:ea typeface="+mn-ea"/>
                <a:cs typeface="+mn-cs"/>
              </a:rPr>
              <a:t>3</a:t>
            </a:r>
            <a:r>
              <a:rPr lang="zh-CN" altLang="zh-CN" sz="1200" kern="1200" dirty="0" smtClean="0">
                <a:solidFill>
                  <a:schemeClr val="tx1"/>
                </a:solidFill>
                <a:effectLst/>
                <a:latin typeface="Arial" panose="020B0604020202020204" pitchFamily="34" charset="0"/>
                <a:ea typeface="+mn-ea"/>
                <a:cs typeface="+mn-cs"/>
              </a:rPr>
              <a:t>位分别认证的</a:t>
            </a:r>
            <a:r>
              <a:rPr lang="zh-CN" altLang="en-US" sz="1200" kern="1200" dirty="0" smtClean="0">
                <a:solidFill>
                  <a:schemeClr val="tx1"/>
                </a:solidFill>
                <a:effectLst/>
                <a:latin typeface="Arial" panose="020B0604020202020204" pitchFamily="34" charset="0"/>
                <a:ea typeface="+mn-ea"/>
                <a:cs typeface="+mn-cs"/>
              </a:rPr>
              <a:t>。</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也就是说，攻击者</a:t>
            </a:r>
            <a:r>
              <a:rPr lang="zh-CN" altLang="zh-CN" sz="1200" kern="1200" dirty="0" smtClean="0">
                <a:solidFill>
                  <a:schemeClr val="tx1"/>
                </a:solidFill>
                <a:effectLst/>
                <a:latin typeface="Arial" panose="020B0604020202020204" pitchFamily="34" charset="0"/>
                <a:ea typeface="+mn-ea"/>
                <a:cs typeface="+mn-cs"/>
              </a:rPr>
              <a:t>只需从</a:t>
            </a:r>
            <a:r>
              <a:rPr lang="en-US" altLang="zh-CN" sz="1200" kern="1200" dirty="0" smtClean="0">
                <a:solidFill>
                  <a:schemeClr val="tx1"/>
                </a:solidFill>
                <a:effectLst/>
                <a:latin typeface="Arial" panose="020B0604020202020204" pitchFamily="34" charset="0"/>
                <a:ea typeface="+mn-ea"/>
                <a:cs typeface="+mn-cs"/>
              </a:rPr>
              <a:t>7</a:t>
            </a:r>
            <a:r>
              <a:rPr lang="zh-CN" altLang="zh-CN" sz="1200" kern="1200" dirty="0" smtClean="0">
                <a:solidFill>
                  <a:schemeClr val="tx1"/>
                </a:solidFill>
                <a:effectLst/>
                <a:latin typeface="Arial" panose="020B0604020202020204" pitchFamily="34" charset="0"/>
                <a:ea typeface="+mn-ea"/>
                <a:cs typeface="+mn-cs"/>
              </a:rPr>
              <a:t>位数的</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中找出一个</a:t>
            </a:r>
            <a:r>
              <a:rPr lang="en-US" altLang="zh-CN" sz="1200" kern="1200" dirty="0" smtClean="0">
                <a:solidFill>
                  <a:schemeClr val="tx1"/>
                </a:solidFill>
                <a:effectLst/>
                <a:latin typeface="Arial" panose="020B0604020202020204" pitchFamily="34" charset="0"/>
                <a:ea typeface="+mn-ea"/>
                <a:cs typeface="+mn-cs"/>
              </a:rPr>
              <a:t>4</a:t>
            </a:r>
            <a:r>
              <a:rPr lang="zh-CN" altLang="zh-CN" sz="1200" kern="1200" dirty="0" smtClean="0">
                <a:solidFill>
                  <a:schemeClr val="tx1"/>
                </a:solidFill>
                <a:effectLst/>
                <a:latin typeface="Arial" panose="020B0604020202020204" pitchFamily="34" charset="0"/>
                <a:ea typeface="+mn-ea"/>
                <a:cs typeface="+mn-cs"/>
              </a:rPr>
              <a:t>位数的</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和一个</a:t>
            </a:r>
            <a:r>
              <a:rPr lang="en-US" altLang="zh-CN" sz="1200" kern="1200" dirty="0" smtClean="0">
                <a:solidFill>
                  <a:schemeClr val="tx1"/>
                </a:solidFill>
                <a:effectLst/>
                <a:latin typeface="Arial" panose="020B0604020202020204" pitchFamily="34" charset="0"/>
                <a:ea typeface="+mn-ea"/>
                <a:cs typeface="+mn-cs"/>
              </a:rPr>
              <a:t>3</a:t>
            </a:r>
            <a:r>
              <a:rPr lang="zh-CN" altLang="zh-CN" sz="1200" kern="1200" dirty="0" smtClean="0">
                <a:solidFill>
                  <a:schemeClr val="tx1"/>
                </a:solidFill>
                <a:effectLst/>
                <a:latin typeface="Arial" panose="020B0604020202020204" pitchFamily="34" charset="0"/>
                <a:ea typeface="+mn-ea"/>
                <a:cs typeface="+mn-cs"/>
              </a:rPr>
              <a:t>位数的</a:t>
            </a:r>
            <a:r>
              <a:rPr lang="en-US" altLang="zh-CN" sz="1200" kern="1200" dirty="0" smtClean="0">
                <a:solidFill>
                  <a:schemeClr val="tx1"/>
                </a:solidFill>
                <a:effectLst/>
                <a:latin typeface="Arial" panose="020B0604020202020204" pitchFamily="34" charset="0"/>
                <a:ea typeface="+mn-ea"/>
                <a:cs typeface="+mn-cs"/>
              </a:rPr>
              <a:t>PIN</a:t>
            </a:r>
            <a:r>
              <a:rPr lang="zh-CN" altLang="en-US" sz="1200" kern="1200" dirty="0" smtClean="0">
                <a:solidFill>
                  <a:schemeClr val="tx1"/>
                </a:solidFill>
                <a:effectLst/>
                <a:latin typeface="Arial" panose="020B0604020202020204" pitchFamily="34" charset="0"/>
                <a:ea typeface="+mn-ea"/>
                <a:cs typeface="+mn-cs"/>
              </a:rPr>
              <a:t>就可完成破解。</a:t>
            </a:r>
            <a:r>
              <a:rPr lang="zh-CN" altLang="zh-CN" sz="1200" kern="1200" dirty="0" smtClean="0">
                <a:solidFill>
                  <a:schemeClr val="tx1"/>
                </a:solidFill>
                <a:effectLst/>
                <a:latin typeface="Arial" panose="020B0604020202020204" pitchFamily="34" charset="0"/>
                <a:ea typeface="+mn-ea"/>
                <a:cs typeface="+mn-cs"/>
              </a:rPr>
              <a:t>破解难度</a:t>
            </a:r>
            <a:r>
              <a:rPr lang="zh-CN" altLang="en-US" sz="1200" kern="1200" dirty="0" smtClean="0">
                <a:solidFill>
                  <a:schemeClr val="tx1"/>
                </a:solidFill>
                <a:effectLst/>
                <a:latin typeface="Arial" panose="020B0604020202020204" pitchFamily="34" charset="0"/>
                <a:ea typeface="+mn-ea"/>
                <a:cs typeface="+mn-cs"/>
              </a:rPr>
              <a:t>极具</a:t>
            </a:r>
            <a:r>
              <a:rPr lang="zh-CN" altLang="zh-CN" sz="1200" kern="1200" dirty="0" smtClean="0">
                <a:solidFill>
                  <a:schemeClr val="tx1"/>
                </a:solidFill>
                <a:effectLst/>
                <a:latin typeface="Arial" panose="020B0604020202020204" pitchFamily="34" charset="0"/>
                <a:ea typeface="+mn-ea"/>
                <a:cs typeface="+mn-cs"/>
              </a:rPr>
              <a:t>降低，</a:t>
            </a:r>
            <a:r>
              <a:rPr lang="zh-CN" altLang="en-US" sz="1200" kern="1200" dirty="0" smtClean="0">
                <a:solidFill>
                  <a:schemeClr val="tx1"/>
                </a:solidFill>
                <a:effectLst/>
                <a:latin typeface="Arial" panose="020B0604020202020204" pitchFamily="34" charset="0"/>
                <a:ea typeface="+mn-ea"/>
                <a:cs typeface="+mn-cs"/>
              </a:rPr>
              <a:t>最多需要</a:t>
            </a:r>
            <a:r>
              <a:rPr lang="en-US" altLang="zh-CN" sz="1200" kern="1200" dirty="0" smtClean="0">
                <a:solidFill>
                  <a:schemeClr val="tx1"/>
                </a:solidFill>
                <a:effectLst/>
                <a:latin typeface="Arial" panose="020B0604020202020204" pitchFamily="34" charset="0"/>
                <a:ea typeface="+mn-ea"/>
                <a:cs typeface="+mn-cs"/>
              </a:rPr>
              <a:t>11000</a:t>
            </a:r>
            <a:r>
              <a:rPr lang="zh-CN" altLang="en-US" sz="1200" kern="1200" dirty="0" smtClean="0">
                <a:solidFill>
                  <a:schemeClr val="tx1"/>
                </a:solidFill>
                <a:effectLst/>
                <a:latin typeface="Arial" panose="020B0604020202020204" pitchFamily="34" charset="0"/>
                <a:ea typeface="+mn-ea"/>
                <a:cs typeface="+mn-cs"/>
              </a:rPr>
              <a:t>，也就是</a:t>
            </a:r>
            <a:r>
              <a:rPr lang="en-US" altLang="zh-CN" sz="1200" kern="1200" dirty="0" smtClean="0">
                <a:solidFill>
                  <a:schemeClr val="tx1"/>
                </a:solidFill>
                <a:effectLst/>
                <a:latin typeface="Arial" panose="020B0604020202020204" pitchFamily="34" charset="0"/>
                <a:ea typeface="+mn-ea"/>
                <a:cs typeface="+mn-cs"/>
              </a:rPr>
              <a:t>10</a:t>
            </a:r>
            <a:r>
              <a:rPr lang="zh-CN" altLang="zh-CN" sz="1200" kern="1200" dirty="0" smtClean="0">
                <a:solidFill>
                  <a:schemeClr val="tx1"/>
                </a:solidFill>
                <a:effectLst/>
                <a:latin typeface="Arial" panose="020B0604020202020204" pitchFamily="34" charset="0"/>
                <a:ea typeface="+mn-ea"/>
                <a:cs typeface="+mn-cs"/>
              </a:rPr>
              <a:t>的</a:t>
            </a:r>
            <a:r>
              <a:rPr lang="en-US" altLang="zh-CN" sz="1200" kern="1200" dirty="0" smtClean="0">
                <a:solidFill>
                  <a:schemeClr val="tx1"/>
                </a:solidFill>
                <a:effectLst/>
                <a:latin typeface="Arial" panose="020B0604020202020204" pitchFamily="34" charset="0"/>
                <a:ea typeface="+mn-ea"/>
                <a:cs typeface="+mn-cs"/>
              </a:rPr>
              <a:t>4</a:t>
            </a:r>
            <a:r>
              <a:rPr lang="zh-CN" altLang="zh-CN" sz="1200" kern="1200" dirty="0" smtClean="0">
                <a:solidFill>
                  <a:schemeClr val="tx1"/>
                </a:solidFill>
                <a:effectLst/>
                <a:latin typeface="Arial" panose="020B0604020202020204" pitchFamily="34" charset="0"/>
                <a:ea typeface="+mn-ea"/>
                <a:cs typeface="+mn-cs"/>
              </a:rPr>
              <a:t>次方</a:t>
            </a:r>
            <a:r>
              <a:rPr lang="en-US" altLang="zh-CN" sz="1200" kern="1200" dirty="0" smtClean="0">
                <a:solidFill>
                  <a:schemeClr val="tx1"/>
                </a:solidFill>
                <a:effectLst/>
                <a:latin typeface="Arial" panose="020B0604020202020204" pitchFamily="34" charset="0"/>
                <a:ea typeface="+mn-ea"/>
                <a:cs typeface="+mn-cs"/>
              </a:rPr>
              <a:t>+10</a:t>
            </a:r>
            <a:r>
              <a:rPr lang="zh-CN" altLang="zh-CN" sz="1200" kern="1200" dirty="0" smtClean="0">
                <a:solidFill>
                  <a:schemeClr val="tx1"/>
                </a:solidFill>
                <a:effectLst/>
                <a:latin typeface="Arial" panose="020B0604020202020204" pitchFamily="34" charset="0"/>
                <a:ea typeface="+mn-ea"/>
                <a:cs typeface="+mn-cs"/>
              </a:rPr>
              <a:t>的</a:t>
            </a:r>
            <a:r>
              <a:rPr lang="en-US" altLang="zh-CN" sz="1200" kern="1200" dirty="0" smtClean="0">
                <a:solidFill>
                  <a:schemeClr val="tx1"/>
                </a:solidFill>
                <a:effectLst/>
                <a:latin typeface="Arial" panose="020B0604020202020204" pitchFamily="34" charset="0"/>
                <a:ea typeface="+mn-ea"/>
                <a:cs typeface="+mn-cs"/>
              </a:rPr>
              <a:t>3</a:t>
            </a:r>
            <a:r>
              <a:rPr lang="zh-CN" altLang="zh-CN" sz="1200" kern="1200" dirty="0" smtClean="0">
                <a:solidFill>
                  <a:schemeClr val="tx1"/>
                </a:solidFill>
                <a:effectLst/>
                <a:latin typeface="Arial" panose="020B0604020202020204" pitchFamily="34" charset="0"/>
                <a:ea typeface="+mn-ea"/>
                <a:cs typeface="+mn-cs"/>
              </a:rPr>
              <a:t>次方</a:t>
            </a:r>
            <a:r>
              <a:rPr lang="zh-CN" altLang="en-US" sz="1200" kern="1200" dirty="0" smtClean="0">
                <a:solidFill>
                  <a:schemeClr val="tx1"/>
                </a:solidFill>
                <a:effectLst/>
                <a:latin typeface="Arial" panose="020B0604020202020204" pitchFamily="34" charset="0"/>
                <a:ea typeface="+mn-ea"/>
                <a:cs typeface="+mn-cs"/>
              </a:rPr>
              <a:t>次尝试就可完成破解。</a:t>
            </a:r>
            <a:endParaRPr lang="zh-CN"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在实际破解中，</a:t>
            </a:r>
            <a:r>
              <a:rPr lang="zh-CN" altLang="en-US" sz="1200" kern="1200" dirty="0" smtClean="0">
                <a:solidFill>
                  <a:schemeClr val="tx1"/>
                </a:solidFill>
                <a:effectLst/>
                <a:latin typeface="Arial" panose="020B0604020202020204" pitchFamily="34" charset="0"/>
                <a:ea typeface="+mn-ea"/>
                <a:cs typeface="+mn-cs"/>
              </a:rPr>
              <a:t>攻击者</a:t>
            </a:r>
            <a:r>
              <a:rPr lang="zh-CN" altLang="zh-CN" sz="1200" kern="1200" dirty="0" smtClean="0">
                <a:solidFill>
                  <a:schemeClr val="tx1"/>
                </a:solidFill>
                <a:effectLst/>
                <a:latin typeface="Arial" panose="020B0604020202020204" pitchFamily="34" charset="0"/>
                <a:ea typeface="+mn-ea"/>
                <a:cs typeface="+mn-cs"/>
              </a:rPr>
              <a:t>平均只需尝试大约</a:t>
            </a:r>
            <a:r>
              <a:rPr lang="en-US" altLang="zh-CN" sz="1200" kern="1200" dirty="0" smtClean="0">
                <a:solidFill>
                  <a:schemeClr val="tx1"/>
                </a:solidFill>
                <a:effectLst/>
                <a:latin typeface="Arial" panose="020B0604020202020204" pitchFamily="34" charset="0"/>
                <a:ea typeface="+mn-ea"/>
                <a:cs typeface="+mn-cs"/>
              </a:rPr>
              <a:t>5500</a:t>
            </a:r>
            <a:r>
              <a:rPr lang="zh-CN" altLang="zh-CN" sz="1200" kern="1200" dirty="0" smtClean="0">
                <a:solidFill>
                  <a:schemeClr val="tx1"/>
                </a:solidFill>
                <a:effectLst/>
                <a:latin typeface="Arial" panose="020B0604020202020204" pitchFamily="34" charset="0"/>
                <a:ea typeface="+mn-ea"/>
                <a:cs typeface="+mn-cs"/>
              </a:rPr>
              <a:t>次，大概两个小时就能破解成功。</a:t>
            </a:r>
            <a:endParaRPr lang="en-US" altLang="zh-CN" dirty="0" smtClean="0"/>
          </a:p>
          <a:p>
            <a:endParaRPr lang="en-US" altLang="zh-CN" dirty="0" smtClean="0"/>
          </a:p>
          <a:p>
            <a:r>
              <a:rPr lang="zh-CN" altLang="en-US" dirty="0" smtClean="0"/>
              <a:t>下面播放一个通过</a:t>
            </a:r>
            <a:r>
              <a:rPr lang="en-US" altLang="zh-CN" dirty="0" smtClean="0"/>
              <a:t>WPS</a:t>
            </a:r>
            <a:r>
              <a:rPr lang="zh-CN" altLang="en-US" dirty="0" smtClean="0"/>
              <a:t>破解绕过</a:t>
            </a:r>
            <a:r>
              <a:rPr lang="en-US" altLang="zh-CN" dirty="0" err="1" smtClean="0"/>
              <a:t>Wpa</a:t>
            </a:r>
            <a:r>
              <a:rPr lang="zh-CN" altLang="en-US" dirty="0" smtClean="0"/>
              <a:t>认证的破解演示视频，破解使用的工具还是之前破解</a:t>
            </a:r>
            <a:r>
              <a:rPr lang="en-US" altLang="zh-CN" dirty="0" err="1" smtClean="0"/>
              <a:t>wpa</a:t>
            </a:r>
            <a:r>
              <a:rPr lang="zh-CN" altLang="en-US" dirty="0" smtClean="0"/>
              <a:t>的工具水滴。</a:t>
            </a:r>
            <a:endParaRPr lang="en-US" altLang="zh-CN" dirty="0" smtClean="0"/>
          </a:p>
          <a:p>
            <a:endParaRPr lang="en-US" altLang="zh-CN" dirty="0" smtClean="0"/>
          </a:p>
          <a:p>
            <a:r>
              <a:rPr lang="zh-CN" altLang="en-US" dirty="0" smtClean="0"/>
              <a:t>破解的主要流程是，首先</a:t>
            </a:r>
            <a:r>
              <a:rPr lang="zh-CN" altLang="en-US" baseline="0" dirty="0" smtClean="0"/>
              <a:t> </a:t>
            </a:r>
            <a:r>
              <a:rPr lang="zh-CN" altLang="en-US" dirty="0" smtClean="0"/>
              <a:t>使用工具扫描</a:t>
            </a:r>
            <a:r>
              <a:rPr lang="en-US" altLang="zh-CN" dirty="0" smtClean="0"/>
              <a:t>WPA/WPA2</a:t>
            </a:r>
            <a:r>
              <a:rPr lang="zh-CN" altLang="en-US" dirty="0" smtClean="0"/>
              <a:t>网络</a:t>
            </a:r>
            <a:r>
              <a:rPr lang="en-US" altLang="zh-CN" dirty="0" smtClean="0"/>
              <a:t>——</a:t>
            </a:r>
            <a:r>
              <a:rPr lang="zh-CN" altLang="en-US" dirty="0" smtClean="0"/>
              <a:t>获取</a:t>
            </a:r>
            <a:r>
              <a:rPr lang="en-US" altLang="zh-CN" dirty="0" err="1" smtClean="0"/>
              <a:t>pinma</a:t>
            </a:r>
            <a:r>
              <a:rPr lang="en-US" altLang="zh-CN" dirty="0" smtClean="0"/>
              <a:t>——</a:t>
            </a:r>
            <a:r>
              <a:rPr lang="zh-CN" altLang="en-US" dirty="0" smtClean="0"/>
              <a:t>暴力穷举</a:t>
            </a:r>
            <a:r>
              <a:rPr lang="en-US" altLang="zh-CN" dirty="0" smtClean="0"/>
              <a:t>——</a:t>
            </a:r>
            <a:r>
              <a:rPr lang="zh-CN" altLang="en-US" dirty="0" smtClean="0"/>
              <a:t>破解出密码。</a:t>
            </a:r>
          </a:p>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47</a:t>
            </a:fld>
            <a:endParaRPr lang="zh-CN" altLang="en-US"/>
          </a:p>
        </p:txBody>
      </p:sp>
    </p:spTree>
    <p:extLst>
      <p:ext uri="{BB962C8B-B14F-4D97-AF65-F5344CB8AC3E}">
        <p14:creationId xmlns:p14="http://schemas.microsoft.com/office/powerpoint/2010/main" xmlns="" val="2134325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48</a:t>
            </a:fld>
            <a:endParaRPr lang="zh-CN" altLang="en-US"/>
          </a:p>
        </p:txBody>
      </p:sp>
    </p:spTree>
    <p:extLst>
      <p:ext uri="{BB962C8B-B14F-4D97-AF65-F5344CB8AC3E}">
        <p14:creationId xmlns:p14="http://schemas.microsoft.com/office/powerpoint/2010/main" xmlns="" val="8766181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的全称是</a:t>
            </a:r>
            <a:r>
              <a:rPr lang="en-US" altLang="zh-CN" sz="1200" b="0" i="0" kern="1200" dirty="0" smtClean="0">
                <a:solidFill>
                  <a:schemeClr val="tx1"/>
                </a:solidFill>
                <a:effectLst/>
                <a:latin typeface="Arial" panose="020B0604020202020204" pitchFamily="34" charset="0"/>
                <a:ea typeface="+mn-ea"/>
                <a:cs typeface="+mn-cs"/>
              </a:rPr>
              <a:t>XXX</a:t>
            </a:r>
            <a:r>
              <a:rPr lang="zh-CN" altLang="en-US" sz="1200" b="0" i="0" kern="1200" dirty="0" smtClean="0">
                <a:solidFill>
                  <a:schemeClr val="tx1"/>
                </a:solidFill>
                <a:effectLst/>
                <a:latin typeface="Arial" panose="020B0604020202020204" pitchFamily="34" charset="0"/>
                <a:ea typeface="+mn-ea"/>
                <a:cs typeface="+mn-cs"/>
              </a:rPr>
              <a:t>， 他推出的初中是为一般的无线网络用户提供一个既简单有安全的方法来建立无线局网络，用户不必知道</a:t>
            </a:r>
            <a:r>
              <a:rPr lang="en-US" altLang="zh-CN" sz="1200" b="0" i="0" kern="1200" dirty="0" smtClean="0">
                <a:solidFill>
                  <a:schemeClr val="tx1"/>
                </a:solidFill>
                <a:effectLst/>
                <a:latin typeface="Arial" panose="020B0604020202020204" pitchFamily="34" charset="0"/>
                <a:ea typeface="+mn-ea"/>
                <a:cs typeface="+mn-cs"/>
              </a:rPr>
              <a:t>SSID</a:t>
            </a:r>
            <a:r>
              <a:rPr lang="zh-CN" altLang="en-US" sz="1200" b="0" i="0" kern="1200" dirty="0" smtClean="0">
                <a:solidFill>
                  <a:schemeClr val="tx1"/>
                </a:solidFill>
                <a:effectLst/>
                <a:latin typeface="Arial" panose="020B0604020202020204" pitchFamily="34" charset="0"/>
                <a:ea typeface="+mn-ea"/>
                <a:cs typeface="+mn-cs"/>
              </a:rPr>
              <a:t>、不必理解复杂的加密算法和安全机制，只要启用了</a:t>
            </a: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后，就可以安全的接入网络，因为</a:t>
            </a:r>
            <a:r>
              <a:rPr lang="en-US" altLang="zh-CN" sz="1200" b="0" i="0" kern="1200" dirty="0" smtClean="0">
                <a:solidFill>
                  <a:schemeClr val="tx1"/>
                </a:solidFill>
                <a:effectLst/>
                <a:latin typeface="Arial" panose="020B0604020202020204" pitchFamily="34" charset="0"/>
                <a:ea typeface="+mn-ea"/>
                <a:cs typeface="+mn-cs"/>
              </a:rPr>
              <a:t>WPS</a:t>
            </a:r>
            <a:r>
              <a:rPr lang="zh-CN" altLang="en-US" sz="1200" b="0" i="0" kern="1200" dirty="0" smtClean="0">
                <a:solidFill>
                  <a:schemeClr val="tx1"/>
                </a:solidFill>
                <a:effectLst/>
                <a:latin typeface="Arial" panose="020B0604020202020204" pitchFamily="34" charset="0"/>
                <a:ea typeface="+mn-ea"/>
                <a:cs typeface="+mn-cs"/>
              </a:rPr>
              <a:t>为用户自动配备了目前最安全的安全机制</a:t>
            </a:r>
            <a:r>
              <a:rPr lang="en-US" altLang="zh-CN" sz="1200" b="0" i="0" kern="1200" dirty="0" smtClean="0">
                <a:solidFill>
                  <a:schemeClr val="tx1"/>
                </a:solidFill>
                <a:effectLst/>
                <a:latin typeface="Arial" panose="020B0604020202020204" pitchFamily="34" charset="0"/>
                <a:ea typeface="+mn-ea"/>
                <a:cs typeface="+mn-cs"/>
              </a:rPr>
              <a:t>WPA2</a:t>
            </a:r>
          </a:p>
          <a:p>
            <a:endParaRPr lang="en-US" altLang="zh-CN" dirty="0" smtClean="0"/>
          </a:p>
          <a:p>
            <a:r>
              <a:rPr lang="zh-CN" altLang="en-US" dirty="0" smtClean="0"/>
              <a:t>具备这一功能的无线产品在机身上有一个功能键，用户只需按下该按钮或输入</a:t>
            </a:r>
            <a:r>
              <a:rPr lang="en-US" altLang="zh-CN" dirty="0" smtClean="0"/>
              <a:t>PIN</a:t>
            </a:r>
            <a:r>
              <a:rPr lang="zh-CN" altLang="en-US" dirty="0" smtClean="0"/>
              <a:t>码，就可完成无线加密，同时在客户端和路由器之间建立起一个安全的连接。</a:t>
            </a:r>
            <a:endParaRPr lang="en-US" altLang="zh-CN" dirty="0" smtClean="0"/>
          </a:p>
          <a:p>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mn-ea"/>
                <a:cs typeface="+mn-cs"/>
              </a:rPr>
              <a:t>破解</a:t>
            </a:r>
            <a:r>
              <a:rPr lang="en-US" altLang="zh-CN" sz="1200" kern="1200" dirty="0" err="1" smtClean="0">
                <a:solidFill>
                  <a:schemeClr val="tx1"/>
                </a:solidFill>
                <a:effectLst/>
                <a:latin typeface="Arial" panose="020B0604020202020204" pitchFamily="34" charset="0"/>
                <a:ea typeface="+mn-ea"/>
                <a:cs typeface="+mn-cs"/>
              </a:rPr>
              <a:t>wps</a:t>
            </a:r>
            <a:r>
              <a:rPr lang="zh-CN" altLang="zh-CN" sz="1200" kern="1200" dirty="0" smtClean="0">
                <a:solidFill>
                  <a:schemeClr val="tx1"/>
                </a:solidFill>
                <a:effectLst/>
                <a:latin typeface="Arial" panose="020B0604020202020204" pitchFamily="34" charset="0"/>
                <a:ea typeface="+mn-ea"/>
                <a:cs typeface="+mn-cs"/>
              </a:rPr>
              <a:t>的关键就在于</a:t>
            </a:r>
            <a:r>
              <a:rPr lang="en-US" altLang="zh-CN" sz="1200" kern="1200" dirty="0" smtClean="0">
                <a:solidFill>
                  <a:schemeClr val="tx1"/>
                </a:solidFill>
                <a:effectLst/>
                <a:latin typeface="Arial" panose="020B0604020202020204" pitchFamily="34" charset="0"/>
                <a:ea typeface="+mn-ea"/>
                <a:cs typeface="+mn-cs"/>
              </a:rPr>
              <a:t>8</a:t>
            </a:r>
            <a:r>
              <a:rPr lang="zh-CN" altLang="zh-CN" sz="1200" kern="1200" dirty="0" smtClean="0">
                <a:solidFill>
                  <a:schemeClr val="tx1"/>
                </a:solidFill>
                <a:effectLst/>
                <a:latin typeface="Arial" panose="020B0604020202020204" pitchFamily="34" charset="0"/>
                <a:ea typeface="+mn-ea"/>
                <a:cs typeface="+mn-cs"/>
              </a:rPr>
              <a:t>为</a:t>
            </a:r>
            <a:r>
              <a:rPr lang="zh-CN" altLang="en-US" sz="1200" kern="1200" dirty="0" smtClean="0">
                <a:solidFill>
                  <a:schemeClr val="tx1"/>
                </a:solidFill>
                <a:effectLst/>
                <a:latin typeface="Arial" panose="020B0604020202020204" pitchFamily="34" charset="0"/>
                <a:ea typeface="+mn-ea"/>
                <a:cs typeface="+mn-cs"/>
              </a:rPr>
              <a:t>数的</a:t>
            </a:r>
            <a:r>
              <a:rPr lang="en-US" altLang="zh-CN" sz="1200" kern="1200" dirty="0" smtClean="0">
                <a:solidFill>
                  <a:schemeClr val="tx1"/>
                </a:solidFill>
                <a:effectLst/>
                <a:latin typeface="Arial" panose="020B0604020202020204" pitchFamily="34" charset="0"/>
                <a:ea typeface="+mn-ea"/>
                <a:cs typeface="+mn-cs"/>
              </a:rPr>
              <a:t>pin</a:t>
            </a:r>
            <a:r>
              <a:rPr lang="zh-CN" altLang="zh-CN" sz="1200" kern="1200" dirty="0" smtClean="0">
                <a:solidFill>
                  <a:schemeClr val="tx1"/>
                </a:solidFill>
                <a:effectLst/>
                <a:latin typeface="Arial" panose="020B0604020202020204" pitchFamily="34" charset="0"/>
                <a:ea typeface="+mn-ea"/>
                <a:cs typeface="+mn-cs"/>
              </a:rPr>
              <a:t>码的破解，。</a:t>
            </a:r>
            <a:r>
              <a:rPr lang="zh-CN" altLang="en-US" sz="1200" kern="1200" dirty="0" smtClean="0">
                <a:solidFill>
                  <a:schemeClr val="tx1"/>
                </a:solidFill>
                <a:effectLst/>
                <a:latin typeface="Arial" panose="020B0604020202020204" pitchFamily="34" charset="0"/>
                <a:ea typeface="+mn-ea"/>
                <a:cs typeface="+mn-cs"/>
              </a:rPr>
              <a:t>为了理解</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协议和破解，我们先来看看</a:t>
            </a:r>
            <a:r>
              <a:rPr lang="en-US" altLang="zh-CN" sz="1200" kern="1200" dirty="0" err="1" smtClean="0">
                <a:solidFill>
                  <a:schemeClr val="tx1"/>
                </a:solidFill>
                <a:effectLst/>
                <a:latin typeface="Arial" panose="020B0604020202020204" pitchFamily="34" charset="0"/>
                <a:ea typeface="+mn-ea"/>
                <a:cs typeface="+mn-cs"/>
              </a:rPr>
              <a:t>wps</a:t>
            </a:r>
            <a:r>
              <a:rPr lang="zh-CN" altLang="en-US" sz="1200" kern="1200" dirty="0" smtClean="0">
                <a:solidFill>
                  <a:schemeClr val="tx1"/>
                </a:solidFill>
                <a:effectLst/>
                <a:latin typeface="Arial" panose="020B0604020202020204" pitchFamily="34" charset="0"/>
                <a:ea typeface="+mn-ea"/>
                <a:cs typeface="+mn-cs"/>
              </a:rPr>
              <a:t>的认证过程</a:t>
            </a:r>
            <a:endParaRPr lang="zh-CN" altLang="zh-CN" sz="1200" kern="1200" dirty="0" smtClean="0">
              <a:solidFill>
                <a:schemeClr val="tx1"/>
              </a:solidFill>
              <a:effectLst/>
              <a:latin typeface="Arial" panose="020B0604020202020204" pitchFamily="34" charset="0"/>
              <a:ea typeface="+mn-ea"/>
              <a:cs typeface="+mn-cs"/>
            </a:endParaRP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49</a:t>
            </a:fld>
            <a:endParaRPr lang="zh-CN" altLang="en-US"/>
          </a:p>
        </p:txBody>
      </p:sp>
    </p:spTree>
    <p:extLst>
      <p:ext uri="{BB962C8B-B14F-4D97-AF65-F5344CB8AC3E}">
        <p14:creationId xmlns:p14="http://schemas.microsoft.com/office/powerpoint/2010/main" xmlns="" val="87661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第四小节是讲针对无线密码破解的防御手段</a:t>
            </a:r>
          </a:p>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50</a:t>
            </a:fld>
            <a:endParaRPr lang="zh-CN" altLang="en-US"/>
          </a:p>
        </p:txBody>
      </p:sp>
    </p:spTree>
    <p:extLst>
      <p:ext uri="{BB962C8B-B14F-4D97-AF65-F5344CB8AC3E}">
        <p14:creationId xmlns:p14="http://schemas.microsoft.com/office/powerpoint/2010/main" xmlns="" val="2730021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如无特殊需求尽量关闭</a:t>
            </a: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WPS</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功能</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定期更换密码，密码应在</a:t>
            </a: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位左右。</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应是数字、字母，符号混合使用。避免使用生日、姓名等弱口令当作密码。</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定期检查路由器下的客户端，如发现陌生客户端，说明可能当前路由配置不安全，应及时修改路由密码，并查看其他配置是否安全</a:t>
            </a:r>
            <a:endParaRPr lang="en-US" altLang="zh-CN"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28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endParaRPr lang="en-US" dirty="0" smtClean="0"/>
          </a:p>
          <a:p>
            <a:endParaRPr lang="en-US" altLang="zh-CN" dirty="0" smtClean="0"/>
          </a:p>
          <a:p>
            <a:endParaRPr lang="en-US" altLang="zh-CN" dirty="0" smtClean="0"/>
          </a:p>
          <a:p>
            <a:endParaRPr lang="en-US" altLang="zh-CN" dirty="0" smtClean="0"/>
          </a:p>
          <a:p>
            <a:r>
              <a:rPr lang="zh-CN" altLang="en-US" dirty="0" smtClean="0"/>
              <a:t>各部分解释</a:t>
            </a:r>
            <a:endParaRPr lang="en-US" altLang="zh-CN" dirty="0" smtClean="0"/>
          </a:p>
          <a:p>
            <a:endParaRPr lang="en-US" dirty="0" smtClean="0"/>
          </a:p>
          <a:p>
            <a:r>
              <a:rPr lang="en-US" dirty="0" smtClean="0"/>
              <a:t>3</a:t>
            </a:r>
            <a:r>
              <a:rPr lang="zh-CN" altLang="en-US" dirty="0" smtClean="0"/>
              <a:t>有很多人疑问为什么非得是</a:t>
            </a:r>
            <a:r>
              <a:rPr lang="en-US" altLang="zh-CN" dirty="0" smtClean="0"/>
              <a:t>10</a:t>
            </a:r>
            <a:r>
              <a:rPr lang="zh-CN" altLang="en-US" dirty="0" smtClean="0"/>
              <a:t>为左右，并且包含多种字符，因为密码足够强大的话，攻击者就需要足够强大的字典来破解。目前已知的字典</a:t>
            </a:r>
            <a:r>
              <a:rPr lang="en-US" altLang="zh-CN" dirty="0" smtClean="0"/>
              <a:t>10</a:t>
            </a:r>
            <a:r>
              <a:rPr lang="zh-CN" altLang="en-US" dirty="0" smtClean="0"/>
              <a:t>位纯小写字母的有</a:t>
            </a:r>
            <a:r>
              <a:rPr lang="en-US" altLang="zh-CN" dirty="0" smtClean="0"/>
              <a:t>150G</a:t>
            </a:r>
            <a:r>
              <a:rPr lang="zh-CN" altLang="en-US" dirty="0" smtClean="0"/>
              <a:t>，最复杂的</a:t>
            </a:r>
            <a:r>
              <a:rPr lang="en-US" altLang="zh-CN" dirty="0" smtClean="0"/>
              <a:t>10</a:t>
            </a:r>
            <a:r>
              <a:rPr lang="zh-CN" altLang="en-US" dirty="0" smtClean="0"/>
              <a:t>位大小写数字混合竟有</a:t>
            </a:r>
            <a:r>
              <a:rPr lang="en-US" altLang="zh-CN" dirty="0" smtClean="0"/>
              <a:t>1000</a:t>
            </a:r>
            <a:r>
              <a:rPr lang="zh-CN" altLang="en-US" dirty="0" smtClean="0"/>
              <a:t>多个</a:t>
            </a:r>
            <a:r>
              <a:rPr lang="en-US" altLang="zh-CN" dirty="0" smtClean="0"/>
              <a:t>G</a:t>
            </a:r>
            <a:r>
              <a:rPr lang="zh-CN" altLang="en-US" dirty="0" smtClean="0"/>
              <a:t>。所以一个足够强大的密码对于暴力破解来说，在时间空间要求上都是难以达到的，也就保证了密码难以被破解。</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51</a:t>
            </a:fld>
            <a:endParaRPr lang="zh-CN" altLang="en-US">
              <a:solidFill>
                <a:srgbClr val="2A82B0"/>
              </a:solidFill>
            </a:endParaRPr>
          </a:p>
        </p:txBody>
      </p:sp>
    </p:spTree>
    <p:extLst>
      <p:ext uri="{BB962C8B-B14F-4D97-AF65-F5344CB8AC3E}">
        <p14:creationId xmlns:p14="http://schemas.microsoft.com/office/powerpoint/2010/main" xmlns="" val="3269969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WEP</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算法上已被证明存在缺陷，</a:t>
            </a: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2003</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年就已经淘汰，仅为了兼容老旧设备而存在，并不推荐使用，</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根据目标网络通信数据量的不同，</a:t>
            </a:r>
            <a:r>
              <a:rPr lang="en-US" altLang="zh-CN" dirty="0" smtClean="0"/>
              <a:t>5-20.</a:t>
            </a:r>
            <a:r>
              <a:rPr lang="zh-CN" altLang="en-US" dirty="0" smtClean="0"/>
              <a:t>且因为是通过统计分析算法直接还原原始密钥，所以破解难度与密码复杂度无关</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其中</a:t>
            </a:r>
            <a:r>
              <a:rPr lang="en-US" altLang="zh-CN" sz="1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wesside</a:t>
            </a: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-ng</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采用了多种破解技术的组合，大幅提高破解速度。</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在我们知道由</a:t>
            </a:r>
            <a:r>
              <a:rPr lang="en-US" altLang="zh-CN" sz="1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wep</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加密算法保护的网络是如此不安全后，破解是如此简单后，我们就应该选用修复了这些缺陷的的</a:t>
            </a:r>
            <a:r>
              <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WPA/WPA2</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算法加密、</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52</a:t>
            </a:fld>
            <a:endParaRPr lang="zh-CN" altLang="en-US"/>
          </a:p>
        </p:txBody>
      </p:sp>
    </p:spTree>
    <p:extLst>
      <p:ext uri="{BB962C8B-B14F-4D97-AF65-F5344CB8AC3E}">
        <p14:creationId xmlns:p14="http://schemas.microsoft.com/office/powerpoint/2010/main" xmlns="" val="983705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下面这张图展示了不同位数下破解需要的时间，</a:t>
            </a: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随着密码长度的增加，字符组合成指数级增长。</a:t>
            </a:r>
            <a:r>
              <a:rPr lang="en-US" altLang="zh-CN" sz="1200" b="0" i="0" kern="1200" dirty="0" smtClean="0">
                <a:solidFill>
                  <a:schemeClr val="tx1"/>
                </a:solidFill>
                <a:effectLst/>
                <a:latin typeface="Arial" panose="020B0604020202020204" pitchFamily="34" charset="0"/>
                <a:ea typeface="+mn-ea"/>
                <a:cs typeface="+mn-cs"/>
              </a:rPr>
              <a:t>1</a:t>
            </a:r>
            <a:r>
              <a:rPr lang="zh-CN" altLang="en-US" sz="1200" b="0" i="0" kern="1200" dirty="0" smtClean="0">
                <a:solidFill>
                  <a:schemeClr val="tx1"/>
                </a:solidFill>
                <a:effectLst/>
                <a:latin typeface="Arial" panose="020B0604020202020204" pitchFamily="34" charset="0"/>
                <a:ea typeface="+mn-ea"/>
                <a:cs typeface="+mn-cs"/>
              </a:rPr>
              <a:t>小时能搞定所有</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位密码，但要遍历更长的密码，可能要花费数周，甚至数年。</a:t>
            </a: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暴力穷举可以很好地对付</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位以下的密码，但对于</a:t>
            </a:r>
            <a:r>
              <a:rPr lang="en-US" altLang="zh-CN" sz="1200" b="0" i="0" kern="1200" dirty="0" smtClean="0">
                <a:solidFill>
                  <a:schemeClr val="tx1"/>
                </a:solidFill>
                <a:effectLst/>
                <a:latin typeface="Arial" panose="020B0604020202020204" pitchFamily="34" charset="0"/>
                <a:ea typeface="+mn-ea"/>
                <a:cs typeface="+mn-cs"/>
              </a:rPr>
              <a:t>8</a:t>
            </a:r>
            <a:r>
              <a:rPr lang="zh-CN" altLang="en-US" sz="1200" b="0" i="0" kern="1200" dirty="0" smtClean="0">
                <a:solidFill>
                  <a:schemeClr val="tx1"/>
                </a:solidFill>
                <a:effectLst/>
                <a:latin typeface="Arial" panose="020B0604020202020204" pitchFamily="34" charset="0"/>
                <a:ea typeface="+mn-ea"/>
                <a:cs typeface="+mn-cs"/>
              </a:rPr>
              <a:t>位以上的密码，就算开动</a:t>
            </a:r>
            <a:r>
              <a:rPr lang="en-US" altLang="zh-CN" sz="1200" b="0" i="0" kern="1200" dirty="0" smtClean="0">
                <a:solidFill>
                  <a:schemeClr val="tx1"/>
                </a:solidFill>
                <a:effectLst/>
                <a:latin typeface="Arial" panose="020B0604020202020204" pitchFamily="34" charset="0"/>
                <a:ea typeface="+mn-ea"/>
                <a:cs typeface="+mn-cs"/>
              </a:rPr>
              <a:t>Amazon</a:t>
            </a:r>
            <a:r>
              <a:rPr lang="zh-CN" altLang="en-US" sz="1200" b="0" i="0" kern="1200" dirty="0" smtClean="0">
                <a:solidFill>
                  <a:schemeClr val="tx1"/>
                </a:solidFill>
                <a:effectLst/>
                <a:latin typeface="Arial" panose="020B0604020202020204" pitchFamily="34" charset="0"/>
                <a:ea typeface="+mn-ea"/>
                <a:cs typeface="+mn-cs"/>
              </a:rPr>
              <a:t>的</a:t>
            </a:r>
            <a:r>
              <a:rPr lang="en-US" altLang="zh-CN" sz="1200" b="0" i="0" kern="1200" dirty="0" smtClean="0">
                <a:solidFill>
                  <a:schemeClr val="tx1"/>
                </a:solidFill>
                <a:effectLst/>
                <a:latin typeface="Arial" panose="020B0604020202020204" pitchFamily="34" charset="0"/>
                <a:ea typeface="+mn-ea"/>
                <a:cs typeface="+mn-cs"/>
              </a:rPr>
              <a:t>EC2</a:t>
            </a:r>
            <a:r>
              <a:rPr lang="zh-CN" altLang="en-US" sz="1200" b="0" i="0" kern="1200" dirty="0" smtClean="0">
                <a:solidFill>
                  <a:schemeClr val="tx1"/>
                </a:solidFill>
                <a:effectLst/>
                <a:latin typeface="Arial" panose="020B0604020202020204" pitchFamily="34" charset="0"/>
                <a:ea typeface="+mn-ea"/>
                <a:cs typeface="+mn-cs"/>
              </a:rPr>
              <a:t>云计算也无能为力。</a:t>
            </a: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当然这是之纯暴力破解的情况，通过使用弱口令字典可以极大地加快破解速度。</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53</a:t>
            </a:fld>
            <a:endParaRPr lang="zh-CN" altLang="en-US"/>
          </a:p>
        </p:txBody>
      </p:sp>
    </p:spTree>
    <p:extLst>
      <p:ext uri="{BB962C8B-B14F-4D97-AF65-F5344CB8AC3E}">
        <p14:creationId xmlns:p14="http://schemas.microsoft.com/office/powerpoint/2010/main" xmlns="" val="2708249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防御手段三就是关闭</a:t>
            </a:r>
            <a:r>
              <a:rPr lang="en-US" altLang="zh-CN" sz="1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wps</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Wps</a:t>
            </a: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设计的初衷是简化用户认证难度，方便用户接入无线网络，但是这也为攻击者提供了极大的便利</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即使以后关闭了</a:t>
            </a:r>
            <a:r>
              <a:rPr lang="en-US" altLang="zh-CN" sz="1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wps</a:t>
            </a:r>
            <a:endParaRPr lang="en-US" altLang="zh-CN"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54</a:t>
            </a:fld>
            <a:endParaRPr lang="zh-CN" altLang="en-US"/>
          </a:p>
        </p:txBody>
      </p:sp>
    </p:spTree>
    <p:extLst>
      <p:ext uri="{BB962C8B-B14F-4D97-AF65-F5344CB8AC3E}">
        <p14:creationId xmlns:p14="http://schemas.microsoft.com/office/powerpoint/2010/main" xmlns="" val="2041481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当发现网速慢，或其他异常出现的时候，就应该检查。。。。。</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如果发现陌生客户端，那么应当怀疑当前无线网络配置有缺陷，被攻击者攻陷，应当检查并更改无线路由配置，更换密码等等措施。</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55</a:t>
            </a:fld>
            <a:endParaRPr lang="zh-CN" altLang="en-US"/>
          </a:p>
        </p:txBody>
      </p:sp>
    </p:spTree>
    <p:extLst>
      <p:ext uri="{BB962C8B-B14F-4D97-AF65-F5344CB8AC3E}">
        <p14:creationId xmlns:p14="http://schemas.microsoft.com/office/powerpoint/2010/main" xmlns="" val="2141725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国外网站上就有这种方式的密码生成工具，在工具我我么可以选择</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当我记下这几个单词怎么拼写后，我就获得了一个强度极高，无法通过暴力破解解开的密码。</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56</a:t>
            </a:fld>
            <a:endParaRPr lang="zh-CN" altLang="en-US"/>
          </a:p>
        </p:txBody>
      </p:sp>
    </p:spTree>
    <p:extLst>
      <p:ext uri="{BB962C8B-B14F-4D97-AF65-F5344CB8AC3E}">
        <p14:creationId xmlns:p14="http://schemas.microsoft.com/office/powerpoint/2010/main" xmlns="" val="1542761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当发现网速慢，或其他异常出现的时候，就应该检查。。。。。</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如果发现陌生客户端，那么应当怀疑当前无线网络配置有缺陷，被攻击者攻陷，应当检查并更改无线路由配置，更换密码等等措施。</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57</a:t>
            </a:fld>
            <a:endParaRPr lang="zh-CN" altLang="en-US"/>
          </a:p>
        </p:txBody>
      </p:sp>
    </p:spTree>
    <p:extLst>
      <p:ext uri="{BB962C8B-B14F-4D97-AF65-F5344CB8AC3E}">
        <p14:creationId xmlns:p14="http://schemas.microsoft.com/office/powerpoint/2010/main" xmlns="" val="2141725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当发现网速慢，或其他异常出现的时候，就应该检查。。。。。</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如果发现陌生客户端，那么应当怀疑当前无线网络配置有缺陷，被攻击者攻陷，应当检查并更改无线路由配置，更换密码等等措施。</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58</a:t>
            </a:fld>
            <a:endParaRPr lang="zh-CN" altLang="en-US"/>
          </a:p>
        </p:txBody>
      </p:sp>
    </p:spTree>
    <p:extLst>
      <p:ext uri="{BB962C8B-B14F-4D97-AF65-F5344CB8AC3E}">
        <p14:creationId xmlns:p14="http://schemas.microsoft.com/office/powerpoint/2010/main" xmlns="" val="2141725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当发现网速慢，或其他异常出现的时候，就应该检查。。。。。</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如果发现陌生客户端，那么应当怀疑当前无线网络配置有缺陷，被攻击者攻陷，应当检查并更改无线路由配置，更换密码等等措施。</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59</a:t>
            </a:fld>
            <a:endParaRPr lang="zh-CN" altLang="en-US"/>
          </a:p>
        </p:txBody>
      </p:sp>
    </p:spTree>
    <p:extLst>
      <p:ext uri="{BB962C8B-B14F-4D97-AF65-F5344CB8AC3E}">
        <p14:creationId xmlns:p14="http://schemas.microsoft.com/office/powerpoint/2010/main" xmlns="" val="214172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破解密码，只是存在理论是可以破解，</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60</a:t>
            </a:fld>
            <a:endParaRPr lang="zh-CN" altLang="en-US"/>
          </a:p>
        </p:txBody>
      </p:sp>
    </p:spTree>
    <p:extLst>
      <p:ext uri="{BB962C8B-B14F-4D97-AF65-F5344CB8AC3E}">
        <p14:creationId xmlns:p14="http://schemas.microsoft.com/office/powerpoint/2010/main" xmlns="" val="2141725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smtClean="0">
                <a:solidFill>
                  <a:schemeClr val="tx1"/>
                </a:solidFill>
                <a:effectLst/>
                <a:latin typeface="Arial" panose="020B0604020202020204" pitchFamily="34" charset="0"/>
                <a:ea typeface="+mn-ea"/>
                <a:cs typeface="+mn-cs"/>
              </a:rPr>
              <a:t>这部分主要讲解较新的攻击方法与相应的防御手段。</a:t>
            </a:r>
            <a:r>
              <a:rPr lang="zh-CN" altLang="en-US" sz="1200" kern="1200" dirty="0" smtClean="0">
                <a:solidFill>
                  <a:schemeClr val="tx1"/>
                </a:solidFill>
                <a:effectLst/>
                <a:latin typeface="Arial" panose="020B0604020202020204" pitchFamily="34" charset="0"/>
                <a:ea typeface="+mn-ea"/>
                <a:cs typeface="+mn-cs"/>
              </a:rPr>
              <a:t>第一小节将无线监听</a:t>
            </a:r>
            <a:endParaRPr lang="zh-CN" altLang="zh-CN" sz="1200" kern="1200" dirty="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61</a:t>
            </a:fld>
            <a:endParaRPr lang="zh-CN" altLang="en-US"/>
          </a:p>
        </p:txBody>
      </p:sp>
    </p:spTree>
    <p:extLst>
      <p:ext uri="{BB962C8B-B14F-4D97-AF65-F5344CB8AC3E}">
        <p14:creationId xmlns:p14="http://schemas.microsoft.com/office/powerpoint/2010/main" xmlns="" val="34925651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solidFill>
                  <a:srgbClr val="2A82B0"/>
                </a:solidFill>
                <a:latin typeface="微软雅黑"/>
                <a:ea typeface="微软雅黑"/>
              </a:rPr>
              <a:t>使用这种技术方式，可以监视网络的状态、数据流动情况以及网络上传输的信息。</a:t>
            </a:r>
            <a:endParaRPr lang="en-US" altLang="zh-CN" b="1"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无线监听有一个重要前提就是已知认证密码</a:t>
            </a:r>
            <a:r>
              <a:rPr lang="en-US" altLang="zh-CN" dirty="0" smtClean="0"/>
              <a:t>,</a:t>
            </a:r>
            <a:r>
              <a:rPr lang="zh-CN" altLang="en-US" dirty="0" smtClean="0"/>
              <a:t>否则无法解密数据。</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我将监听分为两种，一种是被动、主动</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62</a:t>
            </a:fld>
            <a:endParaRPr lang="zh-CN" altLang="en-US"/>
          </a:p>
        </p:txBody>
      </p:sp>
    </p:spTree>
    <p:extLst>
      <p:ext uri="{BB962C8B-B14F-4D97-AF65-F5344CB8AC3E}">
        <p14:creationId xmlns:p14="http://schemas.microsoft.com/office/powerpoint/2010/main" xmlns="" val="898518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攻击者可以将网卡设置为混杂模式，抓无线路由广播的全部数据。但是通信数据是加密的，只有当我们已知路由密码的，并捕获其他用户的握手包后就可计算出相应的解密通信密钥，解密网内其他用户的通信数据。</a:t>
            </a:r>
          </a:p>
          <a:p>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63</a:t>
            </a:fld>
            <a:endParaRPr lang="zh-CN" altLang="en-US"/>
          </a:p>
        </p:txBody>
      </p:sp>
    </p:spTree>
    <p:extLst>
      <p:ext uri="{BB962C8B-B14F-4D97-AF65-F5344CB8AC3E}">
        <p14:creationId xmlns:p14="http://schemas.microsoft.com/office/powerpoint/2010/main" xmlns="" val="2482035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另一种监听方式是基于</a:t>
            </a:r>
            <a:r>
              <a:rPr lang="en-US" altLang="zh-CN" dirty="0" err="1" smtClean="0"/>
              <a:t>arp</a:t>
            </a:r>
            <a:r>
              <a:rPr lang="zh-CN" altLang="en-US" dirty="0" smtClean="0"/>
              <a:t>欺骗的主动监听方式，首先</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a:solidFill>
                  <a:srgbClr val="2A82B0"/>
                </a:solidFill>
              </a:rPr>
              <a:pPr>
                <a:defRPr/>
              </a:pPr>
              <a:t>2016/6/25</a:t>
            </a:fld>
            <a:endParaRPr lang="zh-CN" altLang="en-US">
              <a:solidFill>
                <a:srgbClr val="2A82B0"/>
              </a:solidFill>
            </a:endParaRPr>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a:solidFill>
                  <a:srgbClr val="2A82B0"/>
                </a:solidFill>
              </a:rPr>
              <a:pPr>
                <a:defRPr/>
              </a:pPr>
              <a:t>64</a:t>
            </a:fld>
            <a:endParaRPr lang="zh-CN" altLang="en-US">
              <a:solidFill>
                <a:srgbClr val="2A82B0"/>
              </a:solidFill>
            </a:endParaRPr>
          </a:p>
        </p:txBody>
      </p:sp>
    </p:spTree>
    <p:extLst>
      <p:ext uri="{BB962C8B-B14F-4D97-AF65-F5344CB8AC3E}">
        <p14:creationId xmlns:p14="http://schemas.microsoft.com/office/powerpoint/2010/main" xmlns="" val="23501678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被动监听与基于</a:t>
            </a:r>
            <a:r>
              <a:rPr lang="en-US" altLang="zh-CN" sz="1200" kern="1200" dirty="0" smtClean="0">
                <a:solidFill>
                  <a:schemeClr val="tx1"/>
                </a:solidFill>
                <a:effectLst/>
                <a:latin typeface="Arial" panose="020B0604020202020204" pitchFamily="34" charset="0"/>
                <a:ea typeface="+mn-ea"/>
                <a:cs typeface="+mn-cs"/>
              </a:rPr>
              <a:t>ARP</a:t>
            </a:r>
            <a:r>
              <a:rPr lang="zh-CN" altLang="en-US" sz="1200" kern="1200" dirty="0" smtClean="0">
                <a:solidFill>
                  <a:schemeClr val="tx1"/>
                </a:solidFill>
                <a:effectLst/>
                <a:latin typeface="Arial" panose="020B0604020202020204" pitchFamily="34" charset="0"/>
                <a:ea typeface="+mn-ea"/>
                <a:cs typeface="+mn-cs"/>
              </a:rPr>
              <a:t>欺骗的主动监听在监听效果上有区别</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基于</a:t>
            </a:r>
            <a:r>
              <a:rPr lang="en-US" altLang="zh-CN" sz="1200" kern="1200" dirty="0" smtClean="0">
                <a:solidFill>
                  <a:schemeClr val="tx1"/>
                </a:solidFill>
                <a:effectLst/>
                <a:latin typeface="Arial" panose="020B0604020202020204" pitchFamily="34" charset="0"/>
                <a:ea typeface="+mn-ea"/>
                <a:cs typeface="+mn-cs"/>
              </a:rPr>
              <a:t>ARP</a:t>
            </a:r>
            <a:r>
              <a:rPr lang="zh-CN" altLang="en-US" sz="1200" kern="1200" dirty="0" smtClean="0">
                <a:solidFill>
                  <a:schemeClr val="tx1"/>
                </a:solidFill>
                <a:effectLst/>
                <a:latin typeface="Arial" panose="020B0604020202020204" pitchFamily="34" charset="0"/>
                <a:ea typeface="+mn-ea"/>
                <a:cs typeface="+mn-cs"/>
              </a:rPr>
              <a:t>欺骗的主动监听</a:t>
            </a:r>
            <a:r>
              <a:rPr lang="zh-CN" altLang="zh-CN" sz="1200" kern="1200" dirty="0" smtClean="0">
                <a:solidFill>
                  <a:schemeClr val="tx1"/>
                </a:solidFill>
                <a:effectLst/>
                <a:latin typeface="Arial" panose="020B0604020202020204" pitchFamily="34" charset="0"/>
                <a:ea typeface="+mn-ea"/>
                <a:cs typeface="+mn-cs"/>
              </a:rPr>
              <a:t>必须连入无线网络，才能进行攻击，且受到入侵检测、静态路由的限制不能很好地工作，也很容易造成目标网络不稳定，并暴露自己。</a:t>
            </a:r>
          </a:p>
          <a:p>
            <a:r>
              <a:rPr lang="en-US" altLang="zh-CN" sz="1200" kern="1200" dirty="0" smtClean="0">
                <a:solidFill>
                  <a:schemeClr val="tx1"/>
                </a:solidFill>
                <a:effectLst/>
                <a:latin typeface="Arial" panose="020B0604020202020204" pitchFamily="34" charset="0"/>
                <a:ea typeface="+mn-ea"/>
                <a:cs typeface="+mn-cs"/>
              </a:rPr>
              <a:t> </a:t>
            </a:r>
            <a:endParaRPr lang="zh-CN"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被动监听</a:t>
            </a:r>
            <a:r>
              <a:rPr lang="zh-CN" altLang="zh-CN" sz="1200" kern="1200" dirty="0" smtClean="0">
                <a:solidFill>
                  <a:schemeClr val="tx1"/>
                </a:solidFill>
                <a:effectLst/>
                <a:latin typeface="Arial" panose="020B0604020202020204" pitchFamily="34" charset="0"/>
                <a:ea typeface="+mn-ea"/>
                <a:cs typeface="+mn-cs"/>
              </a:rPr>
              <a:t>无需连入目标网络，只是被动收集无线通信数据，即可获得信息。</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所以被动监听在稳定性和隐蔽性上都强于基于</a:t>
            </a:r>
            <a:r>
              <a:rPr lang="en-US" altLang="zh-CN" sz="1200" kern="1200" dirty="0" smtClean="0">
                <a:solidFill>
                  <a:schemeClr val="tx1"/>
                </a:solidFill>
                <a:effectLst/>
                <a:latin typeface="Arial" panose="020B0604020202020204" pitchFamily="34" charset="0"/>
                <a:ea typeface="+mn-ea"/>
                <a:cs typeface="+mn-cs"/>
              </a:rPr>
              <a:t>ARP</a:t>
            </a:r>
            <a:r>
              <a:rPr lang="zh-CN" altLang="en-US" sz="1200" kern="1200" dirty="0" smtClean="0">
                <a:solidFill>
                  <a:schemeClr val="tx1"/>
                </a:solidFill>
                <a:effectLst/>
                <a:latin typeface="Arial" panose="020B0604020202020204" pitchFamily="34" charset="0"/>
                <a:ea typeface="+mn-ea"/>
                <a:cs typeface="+mn-cs"/>
              </a:rPr>
              <a:t>的主动监听，</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b="1" kern="1200" dirty="0" smtClean="0">
                <a:solidFill>
                  <a:schemeClr val="tx1"/>
                </a:solidFill>
                <a:effectLst/>
                <a:latin typeface="Arial" panose="020B0604020202020204" pitchFamily="34" charset="0"/>
                <a:ea typeface="+mn-ea"/>
                <a:cs typeface="+mn-cs"/>
              </a:rPr>
              <a:t>但是在利用程度上，基于</a:t>
            </a:r>
            <a:r>
              <a:rPr lang="en-US" altLang="zh-CN" sz="1200" b="1" kern="1200" dirty="0" smtClean="0">
                <a:solidFill>
                  <a:schemeClr val="tx1"/>
                </a:solidFill>
                <a:effectLst/>
                <a:latin typeface="Arial" panose="020B0604020202020204" pitchFamily="34" charset="0"/>
                <a:ea typeface="+mn-ea"/>
                <a:cs typeface="+mn-cs"/>
              </a:rPr>
              <a:t>ARP</a:t>
            </a:r>
            <a:r>
              <a:rPr lang="zh-CN" altLang="en-US" sz="1200" b="1" kern="1200" dirty="0" smtClean="0">
                <a:solidFill>
                  <a:schemeClr val="tx1"/>
                </a:solidFill>
                <a:effectLst/>
                <a:latin typeface="Arial" panose="020B0604020202020204" pitchFamily="34" charset="0"/>
                <a:ea typeface="+mn-ea"/>
                <a:cs typeface="+mn-cs"/>
              </a:rPr>
              <a:t>欺骗的主动监听更好，主动监听可以在监听的同时篡改或拦截数据包，而被动监听只能获得数据，却不能修改数据。</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65</a:t>
            </a:fld>
            <a:endParaRPr lang="zh-CN" altLang="en-US"/>
          </a:p>
        </p:txBody>
      </p:sp>
    </p:spTree>
    <p:extLst>
      <p:ext uri="{BB962C8B-B14F-4D97-AF65-F5344CB8AC3E}">
        <p14:creationId xmlns:p14="http://schemas.microsoft.com/office/powerpoint/2010/main" xmlns="" val="346032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smtClean="0">
                <a:solidFill>
                  <a:schemeClr val="tx1"/>
                </a:solidFill>
                <a:effectLst/>
                <a:latin typeface="Arial" panose="020B0604020202020204" pitchFamily="34" charset="0"/>
                <a:ea typeface="+mn-ea"/>
                <a:cs typeface="+mn-cs"/>
              </a:rPr>
              <a:t>下面我</a:t>
            </a:r>
            <a:r>
              <a:rPr lang="zh-CN" altLang="en-US" sz="1200" b="1" i="0" u="none" strike="noStrike" kern="1200" dirty="0" smtClean="0">
                <a:solidFill>
                  <a:schemeClr val="tx1"/>
                </a:solidFill>
                <a:effectLst/>
                <a:latin typeface="Arial" panose="020B0604020202020204" pitchFamily="34" charset="0"/>
                <a:ea typeface="+mn-ea"/>
                <a:cs typeface="+mn-cs"/>
              </a:rPr>
              <a:t>将</a:t>
            </a:r>
            <a:r>
              <a:rPr lang="zh-CN" altLang="en-US" sz="1200" b="0" i="0" u="none" strike="noStrike" kern="1200" dirty="0" smtClean="0">
                <a:solidFill>
                  <a:schemeClr val="tx1"/>
                </a:solidFill>
                <a:effectLst/>
                <a:latin typeface="Arial" panose="020B0604020202020204" pitchFamily="34" charset="0"/>
                <a:ea typeface="+mn-ea"/>
                <a:cs typeface="+mn-cs"/>
              </a:rPr>
              <a:t>演示一个通过被动监听方式监听无线网络的视频，首先介绍两款演示要用的工具：</a:t>
            </a:r>
            <a:endParaRPr lang="en-US" altLang="zh-CN" sz="1200" dirty="0" smtClean="0">
              <a:solidFill>
                <a:srgbClr val="2A82B0"/>
              </a:solidFill>
              <a:latin typeface="微软雅黑"/>
              <a:ea typeface="微软雅黑"/>
            </a:endParaRPr>
          </a:p>
          <a:p>
            <a:r>
              <a:rPr lang="en-US" altLang="zh-CN" sz="1200" dirty="0" err="1" smtClean="0">
                <a:solidFill>
                  <a:srgbClr val="2A82B0"/>
                </a:solidFill>
                <a:latin typeface="微软雅黑"/>
                <a:ea typeface="微软雅黑"/>
              </a:rPr>
              <a:t>Aircrack</a:t>
            </a:r>
            <a:r>
              <a:rPr lang="en-US" altLang="zh-CN" sz="1200" dirty="0" smtClean="0">
                <a:solidFill>
                  <a:srgbClr val="2A82B0"/>
                </a:solidFill>
                <a:latin typeface="微软雅黑"/>
                <a:ea typeface="微软雅黑"/>
              </a:rPr>
              <a:t>-ng</a:t>
            </a:r>
            <a:r>
              <a:rPr lang="zh-CN" altLang="en-US" sz="1200" dirty="0" smtClean="0">
                <a:solidFill>
                  <a:srgbClr val="2A82B0"/>
                </a:solidFill>
                <a:latin typeface="微软雅黑"/>
                <a:ea typeface="微软雅黑"/>
              </a:rPr>
              <a:t>是</a:t>
            </a:r>
            <a:r>
              <a:rPr lang="en-US" altLang="zh-CN" sz="1200" dirty="0" smtClean="0">
                <a:solidFill>
                  <a:srgbClr val="2A82B0"/>
                </a:solidFill>
                <a:latin typeface="微软雅黑"/>
                <a:ea typeface="微软雅黑"/>
              </a:rPr>
              <a:t>Linux</a:t>
            </a:r>
            <a:r>
              <a:rPr lang="zh-CN" altLang="en-US" sz="1200" dirty="0" smtClean="0">
                <a:solidFill>
                  <a:srgbClr val="2A82B0"/>
                </a:solidFill>
                <a:latin typeface="微软雅黑"/>
                <a:ea typeface="微软雅黑"/>
              </a:rPr>
              <a:t>上的，</a:t>
            </a:r>
            <a:endParaRPr lang="en-US" altLang="zh-CN" sz="1200" dirty="0" smtClean="0">
              <a:solidFill>
                <a:srgbClr val="2A82B0"/>
              </a:solidFill>
              <a:latin typeface="微软雅黑"/>
              <a:ea typeface="微软雅黑"/>
            </a:endParaRPr>
          </a:p>
          <a:p>
            <a:pPr rtl="0" eaLnBrk="1" fontAlgn="ctr" latinLnBrk="0" hangingPunct="1"/>
            <a:r>
              <a:rPr lang="en-US" sz="1200" b="1" i="0" u="none" strike="noStrike" kern="1200" dirty="0" err="1" smtClean="0">
                <a:solidFill>
                  <a:schemeClr val="tx1"/>
                </a:solidFill>
                <a:effectLst/>
                <a:latin typeface="Arial" panose="020B0604020202020204" pitchFamily="34" charset="0"/>
                <a:ea typeface="+mn-ea"/>
                <a:cs typeface="+mn-cs"/>
              </a:rPr>
              <a:t>airmon</a:t>
            </a:r>
            <a:r>
              <a:rPr lang="en-US" sz="1200" b="1" i="0" u="none" strike="noStrike" kern="1200" dirty="0" smtClean="0">
                <a:solidFill>
                  <a:schemeClr val="tx1"/>
                </a:solidFill>
                <a:effectLst/>
                <a:latin typeface="Arial" panose="020B0604020202020204" pitchFamily="34" charset="0"/>
                <a:ea typeface="+mn-ea"/>
                <a:cs typeface="+mn-cs"/>
              </a:rPr>
              <a:t>-ng</a:t>
            </a:r>
            <a:endParaRPr lang="en-US" sz="1200" b="0" i="0" u="none" strike="noStrike" dirty="0" smtClean="0">
              <a:effectLst/>
              <a:latin typeface="Arial" panose="020B0604020202020204" pitchFamily="34" charset="0"/>
            </a:endParaRPr>
          </a:p>
          <a:p>
            <a:pPr rtl="0" eaLnBrk="1" fontAlgn="ctr" latinLnBrk="0" hangingPunct="1"/>
            <a:r>
              <a:rPr lang="zh-CN" altLang="en-US" sz="1200" b="0" i="0" u="none" strike="noStrike" kern="1200" dirty="0" smtClean="0">
                <a:solidFill>
                  <a:schemeClr val="tx1"/>
                </a:solidFill>
                <a:effectLst/>
                <a:latin typeface="Arial" panose="020B0604020202020204" pitchFamily="34" charset="0"/>
                <a:ea typeface="+mn-ea"/>
                <a:cs typeface="+mn-cs"/>
              </a:rPr>
              <a:t>将网卡设定为监听模式</a:t>
            </a:r>
            <a:endParaRPr lang="en-US" sz="1200" b="0" i="0" u="none" strike="noStrike" dirty="0" smtClean="0">
              <a:effectLst/>
              <a:latin typeface="Arial" panose="020B0604020202020204" pitchFamily="34" charset="0"/>
            </a:endParaRPr>
          </a:p>
          <a:p>
            <a:endParaRPr lang="en-US" altLang="zh-CN" dirty="0" smtClean="0"/>
          </a:p>
          <a:p>
            <a:pPr rtl="0" eaLnBrk="1" fontAlgn="ctr" latinLnBrk="0" hangingPunct="1"/>
            <a:r>
              <a:rPr lang="en-US" sz="1200" b="1" i="0" u="none" strike="noStrike" kern="1200" dirty="0" err="1" smtClean="0">
                <a:solidFill>
                  <a:schemeClr val="tx1"/>
                </a:solidFill>
                <a:effectLst/>
                <a:latin typeface="Arial" panose="020B0604020202020204" pitchFamily="34" charset="0"/>
                <a:ea typeface="+mn-ea"/>
                <a:cs typeface="+mn-cs"/>
              </a:rPr>
              <a:t>airodump</a:t>
            </a:r>
            <a:r>
              <a:rPr lang="en-US" sz="1200" b="1" i="0" u="none" strike="noStrike" kern="1200" dirty="0" smtClean="0">
                <a:solidFill>
                  <a:schemeClr val="tx1"/>
                </a:solidFill>
                <a:effectLst/>
                <a:latin typeface="Arial" panose="020B0604020202020204" pitchFamily="34" charset="0"/>
                <a:ea typeface="+mn-ea"/>
                <a:cs typeface="+mn-cs"/>
              </a:rPr>
              <a:t>-ng</a:t>
            </a:r>
            <a:endParaRPr lang="en-US" sz="1200" b="0" i="0" u="none" strike="noStrike" dirty="0" smtClean="0">
              <a:effectLst/>
              <a:latin typeface="Arial" panose="020B0604020202020204" pitchFamily="34" charset="0"/>
            </a:endParaRPr>
          </a:p>
          <a:p>
            <a:pPr rtl="0" eaLnBrk="1" fontAlgn="ctr" latinLnBrk="0" hangingPunct="1"/>
            <a:r>
              <a:rPr lang="zh-CN" altLang="en-US" sz="1200" b="0" i="0" u="none" strike="noStrike" kern="1200" dirty="0" smtClean="0">
                <a:solidFill>
                  <a:schemeClr val="tx1"/>
                </a:solidFill>
                <a:effectLst/>
                <a:latin typeface="Arial" panose="020B0604020202020204" pitchFamily="34" charset="0"/>
                <a:ea typeface="+mn-ea"/>
                <a:cs typeface="+mn-cs"/>
              </a:rPr>
              <a:t>数据包嗅探：将无线网络数据输送到</a:t>
            </a:r>
            <a:r>
              <a:rPr lang="en-US" sz="1200" b="0" i="0" u="none" strike="noStrike" kern="1200" dirty="0" smtClean="0">
                <a:solidFill>
                  <a:schemeClr val="tx1"/>
                </a:solidFill>
                <a:effectLst/>
                <a:latin typeface="Arial" panose="020B0604020202020204" pitchFamily="34" charset="0"/>
                <a:ea typeface="+mn-ea"/>
                <a:cs typeface="+mn-cs"/>
              </a:rPr>
              <a:t>PCAP</a:t>
            </a:r>
            <a:r>
              <a:rPr lang="zh-CN" altLang="en-US" sz="1200" b="0" i="0" u="none" strike="noStrike" kern="1200" dirty="0" smtClean="0">
                <a:solidFill>
                  <a:schemeClr val="tx1"/>
                </a:solidFill>
                <a:effectLst/>
                <a:latin typeface="Arial" panose="020B0604020202020204" pitchFamily="34" charset="0"/>
                <a:ea typeface="+mn-ea"/>
                <a:cs typeface="+mn-cs"/>
              </a:rPr>
              <a:t>或</a:t>
            </a:r>
            <a:r>
              <a:rPr lang="en-US" sz="1200" b="0" i="0" u="none" strike="noStrike" kern="1200" dirty="0" smtClean="0">
                <a:solidFill>
                  <a:schemeClr val="tx1"/>
                </a:solidFill>
                <a:effectLst/>
                <a:latin typeface="Arial" panose="020B0604020202020204" pitchFamily="34" charset="0"/>
                <a:ea typeface="+mn-ea"/>
                <a:cs typeface="+mn-cs"/>
              </a:rPr>
              <a:t>IVS</a:t>
            </a:r>
            <a:r>
              <a:rPr lang="zh-CN" altLang="en-US" sz="1200" b="0" i="0" u="none" strike="noStrike" kern="1200" dirty="0" smtClean="0">
                <a:solidFill>
                  <a:schemeClr val="tx1"/>
                </a:solidFill>
                <a:effectLst/>
                <a:latin typeface="Arial" panose="020B0604020202020204" pitchFamily="34" charset="0"/>
                <a:ea typeface="+mn-ea"/>
                <a:cs typeface="+mn-cs"/>
              </a:rPr>
              <a:t>文件并显示网络信息</a:t>
            </a:r>
            <a:endParaRPr lang="en-US" altLang="zh-CN" sz="1200" b="0" i="0" u="none" strike="noStrike" kern="1200" dirty="0" smtClean="0">
              <a:solidFill>
                <a:schemeClr val="tx1"/>
              </a:solidFill>
              <a:effectLst/>
              <a:latin typeface="Arial" panose="020B0604020202020204" pitchFamily="34" charset="0"/>
              <a:ea typeface="+mn-ea"/>
              <a:cs typeface="+mn-cs"/>
            </a:endParaRPr>
          </a:p>
          <a:p>
            <a:pPr rtl="0" eaLnBrk="1" fontAlgn="ctr" latinLnBrk="0" hangingPunct="1"/>
            <a:endParaRPr lang="en-US" sz="1200" b="0" i="0" u="none" strike="noStrike" kern="1200" dirty="0" smtClean="0">
              <a:solidFill>
                <a:schemeClr val="tx1"/>
              </a:solidFill>
              <a:effectLst/>
              <a:latin typeface="Arial" panose="020B0604020202020204" pitchFamily="34" charset="0"/>
              <a:ea typeface="+mn-ea"/>
              <a:cs typeface="+mn-cs"/>
            </a:endParaRPr>
          </a:p>
          <a:p>
            <a:pPr rtl="0" eaLnBrk="1" fontAlgn="ctr" latinLnBrk="0" hangingPunct="1"/>
            <a:endParaRPr lang="en-US" sz="1200" b="0" i="0" u="none" strike="noStrike"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66</a:t>
            </a:fld>
            <a:endParaRPr lang="zh-CN" altLang="en-US"/>
          </a:p>
        </p:txBody>
      </p:sp>
    </p:spTree>
    <p:extLst>
      <p:ext uri="{BB962C8B-B14F-4D97-AF65-F5344CB8AC3E}">
        <p14:creationId xmlns:p14="http://schemas.microsoft.com/office/powerpoint/2010/main" xmlns="" val="16732641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2A82B0"/>
                </a:solidFill>
                <a:latin typeface="微软雅黑"/>
                <a:ea typeface="微软雅黑"/>
              </a:rPr>
              <a:t>Cain </a:t>
            </a:r>
            <a:r>
              <a:rPr lang="zh-CN" altLang="en-US" sz="1200" dirty="0" smtClean="0">
                <a:solidFill>
                  <a:srgbClr val="2A82B0"/>
                </a:solidFill>
                <a:latin typeface="微软雅黑"/>
                <a:ea typeface="微软雅黑"/>
              </a:rPr>
              <a:t>的功能十分强大，可以进行网络嗅探，网络欺骗，破解加密口令、分析路由协议等等，这个演示中我们主要使用他来解密通信数据。</a:t>
            </a: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smtClean="0">
                <a:solidFill>
                  <a:schemeClr val="tx1"/>
                </a:solidFill>
                <a:effectLst/>
                <a:latin typeface="Arial" panose="020B0604020202020204" pitchFamily="34" charset="0"/>
                <a:ea typeface="+mn-ea"/>
                <a:cs typeface="+mn-cs"/>
              </a:rPr>
              <a:t>的流程是首先配置网卡扫描，扫描无线网络，抓取目标网络数据，使用工具解密。</a:t>
            </a:r>
            <a:endParaRPr lang="en-US" sz="1200" b="0" i="0" u="none" strike="noStrike"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2A82B0"/>
                </a:solidFill>
                <a:latin typeface="微软雅黑"/>
                <a:ea typeface="微软雅黑"/>
              </a:rPr>
              <a:t>演示钱说下，是测试账号，为了证明无线监听效果和危害</a:t>
            </a:r>
          </a:p>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67</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2A82B0"/>
                </a:solidFill>
                <a:latin typeface="微软雅黑"/>
                <a:ea typeface="微软雅黑"/>
              </a:rPr>
              <a:t>Cain </a:t>
            </a:r>
            <a:r>
              <a:rPr lang="zh-CN" altLang="en-US" sz="1200" dirty="0" smtClean="0">
                <a:solidFill>
                  <a:srgbClr val="2A82B0"/>
                </a:solidFill>
                <a:latin typeface="微软雅黑"/>
                <a:ea typeface="微软雅黑"/>
              </a:rPr>
              <a:t>的功能十分强大，可以进行网络嗅探，网络欺骗，破解加密口令、分析路由协议等等，这个演示中我们主要使用他来解密通信数据。</a:t>
            </a: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smtClean="0">
                <a:solidFill>
                  <a:schemeClr val="tx1"/>
                </a:solidFill>
                <a:effectLst/>
                <a:latin typeface="Arial" panose="020B0604020202020204" pitchFamily="34" charset="0"/>
                <a:ea typeface="+mn-ea"/>
                <a:cs typeface="+mn-cs"/>
              </a:rPr>
              <a:t>的流程是首先配置网卡扫描，扫描无线网络，抓取目标网络数据，使用工具解密。</a:t>
            </a:r>
            <a:endParaRPr lang="en-US" sz="1200" b="0" i="0" u="none" strike="noStrike"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2A82B0"/>
                </a:solidFill>
                <a:latin typeface="微软雅黑"/>
                <a:ea typeface="微软雅黑"/>
              </a:rPr>
              <a:t>演示钱说下，是测试账号，为了证明无线监听效果和危害</a:t>
            </a:r>
          </a:p>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68</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2A82B0"/>
                </a:solidFill>
                <a:latin typeface="微软雅黑"/>
                <a:ea typeface="微软雅黑"/>
              </a:rPr>
              <a:t>Cain </a:t>
            </a:r>
            <a:r>
              <a:rPr lang="zh-CN" altLang="en-US" sz="1200" dirty="0" smtClean="0">
                <a:solidFill>
                  <a:srgbClr val="2A82B0"/>
                </a:solidFill>
                <a:latin typeface="微软雅黑"/>
                <a:ea typeface="微软雅黑"/>
              </a:rPr>
              <a:t>的功能十分强大，可以进行网络嗅探，网络欺骗，破解加密口令、分析路由协议等等，这个演示中我们主要使用他来解密通信数据。</a:t>
            </a: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smtClean="0">
                <a:solidFill>
                  <a:schemeClr val="tx1"/>
                </a:solidFill>
                <a:effectLst/>
                <a:latin typeface="Arial" panose="020B0604020202020204" pitchFamily="34" charset="0"/>
                <a:ea typeface="+mn-ea"/>
                <a:cs typeface="+mn-cs"/>
              </a:rPr>
              <a:t>的流程是首先配置网卡扫描，扫描无线网络，抓取目标网络数据，使用工具解密。</a:t>
            </a:r>
            <a:endParaRPr lang="en-US" sz="1200" b="0" i="0" u="none" strike="noStrike"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A82B0"/>
              </a:solidFill>
              <a:latin typeface="微软雅黑"/>
              <a:ea typeface="微软雅黑"/>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2A82B0"/>
                </a:solidFill>
                <a:latin typeface="微软雅黑"/>
                <a:ea typeface="微软雅黑"/>
              </a:rPr>
              <a:t>演示钱说下，是测试账号，为了证明无线监听效果和危害</a:t>
            </a:r>
          </a:p>
          <a:p>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69</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a:t>
            </a:fld>
            <a:endParaRPr lang="zh-CN" altLang="en-US"/>
          </a:p>
        </p:txBody>
      </p:sp>
    </p:spTree>
    <p:extLst>
      <p:ext uri="{BB962C8B-B14F-4D97-AF65-F5344CB8AC3E}">
        <p14:creationId xmlns:p14="http://schemas.microsoft.com/office/powerpoint/2010/main" xmlns="" val="372905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2A82B0"/>
                </a:solidFill>
                <a:latin typeface="微软雅黑"/>
                <a:ea typeface="微软雅黑"/>
              </a:rPr>
              <a:t>http://bbs.77169.com/read-htm-tid-325134-fpage-2.html</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70</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2A82B0"/>
                </a:solidFill>
                <a:latin typeface="微软雅黑"/>
                <a:ea typeface="微软雅黑"/>
              </a:rPr>
              <a:t>http://bbs.77169.com/read-htm-tid-325134-fpage-2.html</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71</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72</a:t>
            </a:fld>
            <a:endParaRPr lang="zh-CN" altLang="en-US"/>
          </a:p>
        </p:txBody>
      </p:sp>
    </p:spTree>
    <p:extLst>
      <p:ext uri="{BB962C8B-B14F-4D97-AF65-F5344CB8AC3E}">
        <p14:creationId xmlns:p14="http://schemas.microsoft.com/office/powerpoint/2010/main" xmlns="" val="1260817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首先简单介绍一下</a:t>
            </a:r>
            <a:r>
              <a:rPr lang="en-US" altLang="zh-CN" dirty="0" smtClean="0"/>
              <a:t>AP</a:t>
            </a:r>
            <a:r>
              <a:rPr lang="zh-CN" altLang="en-US" dirty="0" smtClean="0"/>
              <a:t>钓鱼</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76</a:t>
            </a:fld>
            <a:endParaRPr lang="zh-CN" altLang="en-US"/>
          </a:p>
        </p:txBody>
      </p:sp>
    </p:spTree>
    <p:extLst>
      <p:ext uri="{BB962C8B-B14F-4D97-AF65-F5344CB8AC3E}">
        <p14:creationId xmlns:p14="http://schemas.microsoft.com/office/powerpoint/2010/main" xmlns="" val="1467261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kern="1200" dirty="0" smtClean="0">
                <a:solidFill>
                  <a:schemeClr val="tx1"/>
                </a:solidFill>
                <a:effectLst/>
                <a:latin typeface="Arial" panose="020B0604020202020204" pitchFamily="34" charset="0"/>
                <a:ea typeface="+mn-ea"/>
                <a:cs typeface="+mn-cs"/>
              </a:rPr>
              <a:t>AP</a:t>
            </a:r>
            <a:r>
              <a:rPr lang="zh-CN" altLang="en-US" sz="1200" kern="1200" dirty="0" smtClean="0">
                <a:solidFill>
                  <a:schemeClr val="tx1"/>
                </a:solidFill>
                <a:effectLst/>
                <a:latin typeface="Arial" panose="020B0604020202020204" pitchFamily="34" charset="0"/>
                <a:ea typeface="+mn-ea"/>
                <a:cs typeface="+mn-cs"/>
              </a:rPr>
              <a:t>钓鱼是利用了客户端会自动连接无线热点的特性，我们来详细讲解一下</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当我们的手机在成功连接了一个</a:t>
            </a:r>
            <a:r>
              <a:rPr lang="en-US" altLang="zh-CN" sz="1200" kern="1200" dirty="0" err="1" smtClean="0">
                <a:solidFill>
                  <a:schemeClr val="tx1"/>
                </a:solidFill>
                <a:effectLst/>
                <a:latin typeface="Arial" panose="020B0604020202020204" pitchFamily="34" charset="0"/>
                <a:ea typeface="+mn-ea"/>
                <a:cs typeface="+mn-cs"/>
              </a:rPr>
              <a:t>WiFi</a:t>
            </a:r>
            <a:r>
              <a:rPr lang="zh-CN" altLang="zh-CN" sz="1200" kern="1200" dirty="0" smtClean="0">
                <a:solidFill>
                  <a:schemeClr val="tx1"/>
                </a:solidFill>
                <a:effectLst/>
                <a:latin typeface="Arial" panose="020B0604020202020204" pitchFamily="34" charset="0"/>
                <a:ea typeface="+mn-ea"/>
                <a:cs typeface="+mn-cs"/>
              </a:rPr>
              <a:t>之后，就会</a:t>
            </a:r>
            <a:r>
              <a:rPr lang="zh-CN" altLang="en-US" sz="1200" kern="1200" dirty="0" smtClean="0">
                <a:solidFill>
                  <a:schemeClr val="tx1"/>
                </a:solidFill>
                <a:effectLst/>
                <a:latin typeface="Arial" panose="020B0604020202020204" pitchFamily="34" charset="0"/>
                <a:ea typeface="+mn-ea"/>
                <a:cs typeface="+mn-cs"/>
              </a:rPr>
              <a:t>将</a:t>
            </a:r>
            <a:r>
              <a:rPr lang="en-US" altLang="zh-CN" sz="1200" kern="1200" dirty="0" err="1" smtClean="0">
                <a:solidFill>
                  <a:schemeClr val="tx1"/>
                </a:solidFill>
                <a:effectLst/>
                <a:latin typeface="Arial" panose="020B0604020202020204" pitchFamily="34" charset="0"/>
                <a:ea typeface="+mn-ea"/>
                <a:cs typeface="+mn-cs"/>
              </a:rPr>
              <a:t>ssid</a:t>
            </a:r>
            <a:r>
              <a:rPr lang="zh-CN" altLang="zh-CN" sz="1200" kern="1200" dirty="0" smtClean="0">
                <a:solidFill>
                  <a:schemeClr val="tx1"/>
                </a:solidFill>
                <a:effectLst/>
                <a:latin typeface="Arial" panose="020B0604020202020204" pitchFamily="34" charset="0"/>
                <a:ea typeface="+mn-ea"/>
                <a:cs typeface="+mn-cs"/>
              </a:rPr>
              <a:t>和密码等相关信息保存在本地的一个配置文件里。当发现有无线网络信号存在的时候，手机就会基于这个配置文件尝试去匹配这个广播出来的</a:t>
            </a:r>
            <a:r>
              <a:rPr lang="en-US" altLang="zh-CN" sz="1200" kern="1200" dirty="0" err="1" smtClean="0">
                <a:solidFill>
                  <a:schemeClr val="tx1"/>
                </a:solidFill>
                <a:effectLst/>
                <a:latin typeface="Arial" panose="020B0604020202020204" pitchFamily="34" charset="0"/>
                <a:ea typeface="+mn-ea"/>
                <a:cs typeface="+mn-cs"/>
              </a:rPr>
              <a:t>ssid</a:t>
            </a:r>
            <a:r>
              <a:rPr lang="zh-CN" altLang="zh-CN" sz="1200" kern="1200" dirty="0" smtClean="0">
                <a:solidFill>
                  <a:schemeClr val="tx1"/>
                </a:solidFill>
                <a:effectLst/>
                <a:latin typeface="Arial" panose="020B0604020202020204" pitchFamily="34" charset="0"/>
                <a:ea typeface="+mn-ea"/>
                <a:cs typeface="+mn-cs"/>
              </a:rPr>
              <a:t>，一旦发现匹配上了，就会按照配置文件里面的信息去连接这个</a:t>
            </a:r>
            <a:r>
              <a:rPr lang="en-US" altLang="zh-CN" sz="1200" kern="1200" dirty="0" err="1" smtClean="0">
                <a:solidFill>
                  <a:schemeClr val="tx1"/>
                </a:solidFill>
                <a:effectLst/>
                <a:latin typeface="Arial" panose="020B0604020202020204" pitchFamily="34" charset="0"/>
                <a:ea typeface="+mn-ea"/>
                <a:cs typeface="+mn-cs"/>
              </a:rPr>
              <a:t>WiFI</a:t>
            </a:r>
            <a:r>
              <a:rPr lang="zh-CN" altLang="en-US" sz="1200" kern="1200" dirty="0" smtClean="0">
                <a:solidFill>
                  <a:schemeClr val="tx1"/>
                </a:solidFill>
                <a:effectLst/>
                <a:latin typeface="Arial" panose="020B0604020202020204" pitchFamily="34" charset="0"/>
                <a:ea typeface="+mn-ea"/>
                <a:cs typeface="+mn-cs"/>
              </a:rPr>
              <a:t>。这里的匹配上是指</a:t>
            </a:r>
            <a:r>
              <a:rPr lang="en-US" altLang="zh-CN" sz="1200" kern="1200" dirty="0" smtClean="0">
                <a:solidFill>
                  <a:schemeClr val="tx1"/>
                </a:solidFill>
                <a:effectLst/>
                <a:latin typeface="Arial" panose="020B0604020202020204" pitchFamily="34" charset="0"/>
                <a:ea typeface="+mn-ea"/>
                <a:cs typeface="+mn-cs"/>
              </a:rPr>
              <a:t>SSID</a:t>
            </a:r>
            <a:r>
              <a:rPr lang="zh-CN" altLang="en-US" sz="1200" kern="1200" dirty="0" smtClean="0">
                <a:solidFill>
                  <a:schemeClr val="tx1"/>
                </a:solidFill>
                <a:effectLst/>
                <a:latin typeface="Arial" panose="020B0604020202020204" pitchFamily="34" charset="0"/>
                <a:ea typeface="+mn-ea"/>
                <a:cs typeface="+mn-cs"/>
              </a:rPr>
              <a:t>和网络加密方式、密码都相同的情况。</a:t>
            </a:r>
            <a:endParaRPr lang="zh-CN" altLang="zh-CN" sz="1200" kern="1200" dirty="0" smtClean="0">
              <a:solidFill>
                <a:schemeClr val="tx1"/>
              </a:solidFill>
              <a:effectLst/>
              <a:latin typeface="Arial" panose="020B0604020202020204" pitchFamily="34" charset="0"/>
              <a:ea typeface="+mn-ea"/>
              <a:cs typeface="+mn-cs"/>
            </a:endParaRPr>
          </a:p>
          <a:p>
            <a:r>
              <a:rPr lang="en-US" altLang="zh-CN" sz="1200" kern="1200" dirty="0" smtClean="0">
                <a:solidFill>
                  <a:schemeClr val="tx1"/>
                </a:solidFill>
                <a:effectLst/>
                <a:latin typeface="Arial" panose="020B0604020202020204" pitchFamily="34" charset="0"/>
                <a:ea typeface="+mn-ea"/>
                <a:cs typeface="+mn-cs"/>
              </a:rPr>
              <a:t> </a:t>
            </a:r>
            <a:endParaRPr lang="zh-CN" altLang="zh-CN" sz="120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77</a:t>
            </a:fld>
            <a:endParaRPr lang="zh-CN" altLang="en-US"/>
          </a:p>
        </p:txBody>
      </p:sp>
    </p:spTree>
    <p:extLst>
      <p:ext uri="{BB962C8B-B14F-4D97-AF65-F5344CB8AC3E}">
        <p14:creationId xmlns:p14="http://schemas.microsoft.com/office/powerpoint/2010/main" xmlns="" val="98768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anose="020B0604020202020204" pitchFamily="34" charset="0"/>
                <a:ea typeface="+mn-ea"/>
                <a:cs typeface="+mn-cs"/>
              </a:rPr>
              <a:t>钓鱼</a:t>
            </a:r>
            <a:r>
              <a:rPr lang="en-US" altLang="zh-CN" sz="1200" kern="1200" dirty="0" smtClean="0">
                <a:solidFill>
                  <a:schemeClr val="tx1"/>
                </a:solidFill>
                <a:effectLst/>
                <a:latin typeface="Arial" panose="020B0604020202020204" pitchFamily="34" charset="0"/>
                <a:ea typeface="+mn-ea"/>
                <a:cs typeface="+mn-cs"/>
              </a:rPr>
              <a:t>AP</a:t>
            </a:r>
            <a:r>
              <a:rPr lang="zh-CN" altLang="en-US" sz="1200" kern="1200" dirty="0" smtClean="0">
                <a:solidFill>
                  <a:schemeClr val="tx1"/>
                </a:solidFill>
                <a:effectLst/>
                <a:latin typeface="Arial" panose="020B0604020202020204" pitchFamily="34" charset="0"/>
                <a:ea typeface="+mn-ea"/>
                <a:cs typeface="+mn-cs"/>
              </a:rPr>
              <a:t>有如下特点，首先是</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钓鱼</a:t>
            </a:r>
            <a:r>
              <a:rPr lang="en-US" altLang="zh-CN" sz="1200" kern="1200" dirty="0" smtClean="0">
                <a:solidFill>
                  <a:schemeClr val="tx1"/>
                </a:solidFill>
                <a:effectLst/>
                <a:latin typeface="Arial" panose="020B0604020202020204" pitchFamily="34" charset="0"/>
                <a:ea typeface="+mn-ea"/>
                <a:cs typeface="+mn-cs"/>
              </a:rPr>
              <a:t>AP</a:t>
            </a:r>
            <a:r>
              <a:rPr lang="zh-CN" altLang="en-US" sz="1200" kern="1200" dirty="0" smtClean="0">
                <a:solidFill>
                  <a:schemeClr val="tx1"/>
                </a:solidFill>
                <a:effectLst/>
                <a:latin typeface="Arial" panose="020B0604020202020204" pitchFamily="34" charset="0"/>
                <a:ea typeface="+mn-ea"/>
                <a:cs typeface="+mn-cs"/>
              </a:rPr>
              <a:t>必须与</a:t>
            </a:r>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符合这三点的无线</a:t>
            </a:r>
            <a:r>
              <a:rPr lang="en-US" altLang="zh-CN" sz="1200" kern="1200" dirty="0" smtClean="0">
                <a:solidFill>
                  <a:schemeClr val="tx1"/>
                </a:solidFill>
                <a:effectLst/>
                <a:latin typeface="Arial" panose="020B0604020202020204" pitchFamily="34" charset="0"/>
                <a:ea typeface="+mn-ea"/>
                <a:cs typeface="+mn-cs"/>
              </a:rPr>
              <a:t>AP</a:t>
            </a:r>
            <a:r>
              <a:rPr lang="zh-CN" altLang="en-US" sz="1200" kern="1200" dirty="0" smtClean="0">
                <a:solidFill>
                  <a:schemeClr val="tx1"/>
                </a:solidFill>
                <a:effectLst/>
                <a:latin typeface="Arial" panose="020B0604020202020204" pitchFamily="34" charset="0"/>
                <a:ea typeface="+mn-ea"/>
                <a:cs typeface="+mn-cs"/>
              </a:rPr>
              <a:t>有两种，一种是，另一种。像</a:t>
            </a:r>
            <a:r>
              <a:rPr lang="en-US" altLang="zh-CN" sz="1200" kern="1200" dirty="0" err="1" smtClean="0">
                <a:solidFill>
                  <a:schemeClr val="tx1"/>
                </a:solidFill>
                <a:effectLst/>
                <a:latin typeface="Arial" panose="020B0604020202020204" pitchFamily="34" charset="0"/>
                <a:ea typeface="+mn-ea"/>
                <a:cs typeface="+mn-cs"/>
              </a:rPr>
              <a:t>cmcc</a:t>
            </a:r>
            <a:r>
              <a:rPr lang="zh-CN" altLang="en-US" sz="1200" kern="1200" dirty="0" smtClean="0">
                <a:solidFill>
                  <a:schemeClr val="tx1"/>
                </a:solidFill>
                <a:effectLst/>
                <a:latin typeface="Arial" panose="020B0604020202020204" pitchFamily="34" charset="0"/>
                <a:ea typeface="+mn-ea"/>
                <a:cs typeface="+mn-cs"/>
              </a:rPr>
              <a:t>。特定：我针对某个目标，提前已经知道目标的</a:t>
            </a:r>
            <a:r>
              <a:rPr lang="en-US" altLang="zh-CN" sz="1200" kern="1200" dirty="0" err="1" smtClean="0">
                <a:solidFill>
                  <a:schemeClr val="tx1"/>
                </a:solidFill>
                <a:effectLst/>
                <a:latin typeface="Arial" panose="020B0604020202020204" pitchFamily="34" charset="0"/>
                <a:ea typeface="+mn-ea"/>
                <a:cs typeface="+mn-cs"/>
              </a:rPr>
              <a:t>ssid</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简单</a:t>
            </a:r>
            <a:r>
              <a:rPr lang="zh-CN" altLang="zh-CN" sz="1200" kern="1200" dirty="0" smtClean="0">
                <a:solidFill>
                  <a:schemeClr val="tx1"/>
                </a:solidFill>
                <a:effectLst/>
                <a:latin typeface="Arial" panose="020B0604020202020204" pitchFamily="34" charset="0"/>
                <a:ea typeface="+mn-ea"/>
                <a:cs typeface="+mn-cs"/>
              </a:rPr>
              <a:t>了解了原理，下面给大家做个演示，演示前</a:t>
            </a:r>
            <a:r>
              <a:rPr lang="zh-CN" altLang="en-US" sz="1200" kern="1200" dirty="0" smtClean="0">
                <a:solidFill>
                  <a:schemeClr val="tx1"/>
                </a:solidFill>
                <a:effectLst/>
                <a:latin typeface="Arial" panose="020B0604020202020204" pitchFamily="34" charset="0"/>
                <a:ea typeface="+mn-ea"/>
                <a:cs typeface="+mn-cs"/>
              </a:rPr>
              <a:t>先</a:t>
            </a:r>
            <a:r>
              <a:rPr lang="zh-CN" altLang="zh-CN" sz="1200" kern="1200" dirty="0" smtClean="0">
                <a:solidFill>
                  <a:schemeClr val="tx1"/>
                </a:solidFill>
                <a:effectLst/>
                <a:latin typeface="Arial" panose="020B0604020202020204" pitchFamily="34" charset="0"/>
                <a:ea typeface="+mn-ea"/>
                <a:cs typeface="+mn-cs"/>
              </a:rPr>
              <a:t>介绍下要用到的工具</a:t>
            </a:r>
            <a:r>
              <a:rPr lang="zh-CN" altLang="en-US" sz="1200" kern="1200" dirty="0" smtClean="0">
                <a:solidFill>
                  <a:schemeClr val="tx1"/>
                </a:solidFill>
                <a:effectLst/>
                <a:latin typeface="Arial" panose="020B0604020202020204" pitchFamily="34" charset="0"/>
                <a:ea typeface="+mn-ea"/>
                <a:cs typeface="+mn-cs"/>
              </a:rPr>
              <a:t>以及我们的钓鱼环境是如何搭建</a:t>
            </a:r>
            <a:r>
              <a:rPr lang="zh-CN" altLang="zh-CN" sz="1200" kern="1200" dirty="0" smtClean="0">
                <a:solidFill>
                  <a:schemeClr val="tx1"/>
                </a:solidFill>
                <a:effectLst/>
                <a:latin typeface="Arial" panose="020B0604020202020204" pitchFamily="34" charset="0"/>
                <a:ea typeface="+mn-ea"/>
                <a:cs typeface="+mn-cs"/>
              </a:rPr>
              <a:t>。</a:t>
            </a: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78</a:t>
            </a:fld>
            <a:endParaRPr lang="zh-CN" altLang="en-US"/>
          </a:p>
        </p:txBody>
      </p:sp>
    </p:spTree>
    <p:extLst>
      <p:ext uri="{BB962C8B-B14F-4D97-AF65-F5344CB8AC3E}">
        <p14:creationId xmlns:p14="http://schemas.microsoft.com/office/powerpoint/2010/main" xmlns="" val="42648561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它提供了</a:t>
            </a:r>
            <a:r>
              <a:rPr lang="en-US" altLang="zh-CN" sz="1200" b="0" i="0" kern="1200" dirty="0" smtClean="0">
                <a:solidFill>
                  <a:schemeClr val="tx1"/>
                </a:solidFill>
                <a:effectLst/>
                <a:latin typeface="Arial" panose="020B0604020202020204" pitchFamily="34" charset="0"/>
                <a:ea typeface="+mn-ea"/>
                <a:cs typeface="+mn-cs"/>
              </a:rPr>
              <a:t>100</a:t>
            </a:r>
            <a:r>
              <a:rPr lang="zh-CN" altLang="en-US" sz="1200" b="0" i="0" kern="1200" dirty="0" smtClean="0">
                <a:solidFill>
                  <a:schemeClr val="tx1"/>
                </a:solidFill>
                <a:effectLst/>
                <a:latin typeface="Arial" panose="020B0604020202020204" pitchFamily="34" charset="0"/>
                <a:ea typeface="+mn-ea"/>
                <a:cs typeface="+mn-cs"/>
              </a:rPr>
              <a:t>多个已编译好的软件</a:t>
            </a: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其多达</a:t>
            </a:r>
            <a:r>
              <a:rPr lang="en-US" altLang="zh-CN" sz="1200" b="0" i="0" kern="1200" dirty="0" smtClean="0">
                <a:solidFill>
                  <a:schemeClr val="tx1"/>
                </a:solidFill>
                <a:effectLst/>
                <a:latin typeface="Arial" panose="020B0604020202020204" pitchFamily="34" charset="0"/>
                <a:ea typeface="+mn-ea"/>
                <a:cs typeface="+mn-cs"/>
              </a:rPr>
              <a:t>3000</a:t>
            </a:r>
            <a:r>
              <a:rPr lang="zh-CN" altLang="en-US" sz="1200" b="0" i="0" kern="1200" dirty="0" smtClean="0">
                <a:solidFill>
                  <a:schemeClr val="tx1"/>
                </a:solidFill>
                <a:effectLst/>
                <a:latin typeface="Arial" panose="020B0604020202020204" pitchFamily="34" charset="0"/>
                <a:ea typeface="+mn-ea"/>
                <a:cs typeface="+mn-cs"/>
              </a:rPr>
              <a:t>多种软件包，囊括从工具，到内核，的整个体系，使用户只需简单的一个</a:t>
            </a:r>
            <a:r>
              <a:rPr lang="en-US" altLang="zh-CN" sz="1200" b="0" i="0" kern="1200" dirty="0" smtClean="0">
                <a:solidFill>
                  <a:schemeClr val="tx1"/>
                </a:solidFill>
                <a:effectLst/>
                <a:latin typeface="Arial" panose="020B0604020202020204" pitchFamily="34" charset="0"/>
                <a:ea typeface="+mn-ea"/>
                <a:cs typeface="+mn-cs"/>
              </a:rPr>
              <a:t>make</a:t>
            </a:r>
            <a:r>
              <a:rPr lang="zh-CN" altLang="en-US" sz="1200" b="0" i="0" kern="1200" dirty="0" smtClean="0">
                <a:solidFill>
                  <a:schemeClr val="tx1"/>
                </a:solidFill>
                <a:effectLst/>
                <a:latin typeface="Arial" panose="020B0604020202020204" pitchFamily="34" charset="0"/>
                <a:ea typeface="+mn-ea"/>
                <a:cs typeface="+mn-cs"/>
              </a:rPr>
              <a:t>命令即可方便快速地定制一个具有特定功能的嵌入式系统</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79</a:t>
            </a:fld>
            <a:endParaRPr lang="zh-CN" altLang="en-US"/>
          </a:p>
        </p:txBody>
      </p:sp>
    </p:spTree>
    <p:extLst>
      <p:ext uri="{BB962C8B-B14F-4D97-AF65-F5344CB8AC3E}">
        <p14:creationId xmlns:p14="http://schemas.microsoft.com/office/powerpoint/2010/main" xmlns="" val="24196649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钓鱼环境使用我们之前介绍的</a:t>
            </a:r>
            <a:r>
              <a:rPr lang="en-US" altLang="zh-CN" dirty="0" smtClean="0"/>
              <a:t>XX</a:t>
            </a:r>
            <a:r>
              <a:rPr lang="zh-CN" altLang="en-US" dirty="0" smtClean="0"/>
              <a:t>就可以，将路由器刷上装有</a:t>
            </a:r>
            <a:r>
              <a:rPr lang="en-US" altLang="zh-CN" dirty="0" err="1" smtClean="0"/>
              <a:t>TCPdump</a:t>
            </a:r>
            <a:r>
              <a:rPr lang="zh-CN" altLang="en-US" dirty="0" smtClean="0"/>
              <a:t>的</a:t>
            </a:r>
            <a:r>
              <a:rPr lang="en-US" altLang="zh-CN" dirty="0" err="1" smtClean="0"/>
              <a:t>Openwrt</a:t>
            </a:r>
            <a:r>
              <a:rPr lang="zh-CN" altLang="en-US" dirty="0" smtClean="0"/>
              <a:t>系统，再连上外网，钓鱼环境硬件部分就搭建完毕了。搭建完毕后，起名叫</a:t>
            </a:r>
            <a:r>
              <a:rPr lang="en-US" altLang="zh-CN" dirty="0" smtClean="0"/>
              <a:t>CMCC</a:t>
            </a:r>
            <a:r>
              <a:rPr lang="zh-CN" altLang="en-US" dirty="0" smtClean="0"/>
              <a:t>或者酒店内提供的无线名称，只要手中的设备之前连接过这些网络，那么当你的设备检测到我的钓鱼</a:t>
            </a:r>
            <a:r>
              <a:rPr lang="en-US" altLang="zh-CN" dirty="0" smtClean="0"/>
              <a:t>AP</a:t>
            </a:r>
            <a:r>
              <a:rPr lang="zh-CN" altLang="en-US" dirty="0" smtClean="0"/>
              <a:t>时，设备就会自动连接这个钓鱼</a:t>
            </a:r>
            <a:r>
              <a:rPr lang="en-US" altLang="zh-CN" dirty="0" smtClean="0"/>
              <a:t>AP</a:t>
            </a:r>
            <a:r>
              <a:rPr lang="zh-CN" altLang="en-US" dirty="0" smtClean="0"/>
              <a:t>。当设备连入之后，攻击者就可以抓取其中的敏感数据了。</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81</a:t>
            </a:fld>
            <a:endParaRPr lang="zh-CN" altLang="en-US"/>
          </a:p>
        </p:txBody>
      </p:sp>
    </p:spTree>
    <p:extLst>
      <p:ext uri="{BB962C8B-B14F-4D97-AF65-F5344CB8AC3E}">
        <p14:creationId xmlns:p14="http://schemas.microsoft.com/office/powerpoint/2010/main" xmlns="" val="2275867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tcpdump</a:t>
            </a:r>
            <a:r>
              <a:rPr lang="en-US" altLang="zh-CN" b="1" dirty="0" smtClean="0">
                <a:effectLst/>
                <a:latin typeface="Arial" panose="020B0604020202020204" pitchFamily="34" charset="0"/>
              </a:rPr>
              <a:t> -</a:t>
            </a:r>
            <a:r>
              <a:rPr lang="en-US" altLang="zh-CN" b="1" dirty="0" err="1" smtClean="0">
                <a:effectLst/>
                <a:latin typeface="Arial" panose="020B0604020202020204" pitchFamily="34" charset="0"/>
              </a:rPr>
              <a:t>XvvennSs</a:t>
            </a:r>
            <a:r>
              <a:rPr lang="en-US" altLang="zh-CN" b="1" dirty="0" smtClean="0">
                <a:effectLst/>
                <a:latin typeface="Arial" panose="020B0604020202020204" pitchFamily="34" charset="0"/>
              </a:rPr>
              <a:t> 0 -</a:t>
            </a:r>
            <a:r>
              <a:rPr lang="en-US" altLang="zh-CN" b="1" dirty="0" err="1" smtClean="0">
                <a:effectLst/>
                <a:latin typeface="Arial" panose="020B0604020202020204" pitchFamily="34" charset="0"/>
              </a:rPr>
              <a:t>i</a:t>
            </a:r>
            <a:r>
              <a:rPr lang="en-US" altLang="zh-CN" b="1" dirty="0" smtClean="0">
                <a:effectLst/>
                <a:latin typeface="Arial" panose="020B0604020202020204" pitchFamily="34" charset="0"/>
              </a:rPr>
              <a:t> eth0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[20:2]=0x4745 or </a:t>
            </a:r>
            <a:r>
              <a:rPr lang="en-US" altLang="zh-CN" b="1" dirty="0" err="1" smtClean="0">
                <a:effectLst/>
                <a:latin typeface="Arial" panose="020B0604020202020204" pitchFamily="34" charset="0"/>
              </a:rPr>
              <a:t>tcp</a:t>
            </a:r>
            <a:r>
              <a:rPr lang="en-US" altLang="zh-CN" b="1" dirty="0" smtClean="0">
                <a:effectLst/>
                <a:latin typeface="Arial" panose="020B0604020202020204" pitchFamily="34" charset="0"/>
              </a:rPr>
              <a:t>[20:2]=0x4854</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b="1" dirty="0" smtClean="0">
              <a:effectLst/>
              <a:latin typeface="Arial" panose="020B0604020202020204" pitchFamily="34"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1" dirty="0" smtClean="0">
                <a:effectLst/>
                <a:latin typeface="Arial" panose="020B0604020202020204" pitchFamily="34" charset="0"/>
              </a:rPr>
              <a:t>说下危害，要有效果</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82</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WiFi</a:t>
            </a:r>
            <a:r>
              <a:rPr lang="en-US" altLang="zh-CN" b="1" dirty="0" smtClean="0">
                <a:effectLst/>
                <a:latin typeface="Arial" panose="020B0604020202020204" pitchFamily="34" charset="0"/>
              </a:rPr>
              <a:t> Pineapple </a:t>
            </a:r>
            <a:r>
              <a:rPr lang="zh-CN" altLang="en-US" sz="1200" b="0" i="0" kern="1200" dirty="0" smtClean="0">
                <a:solidFill>
                  <a:schemeClr val="tx1"/>
                </a:solidFill>
                <a:latin typeface="Arial" panose="020B0604020202020204" pitchFamily="34" charset="0"/>
                <a:ea typeface="+mn-ea"/>
                <a:cs typeface="+mn-cs"/>
              </a:rPr>
              <a:t>  我们这次就说说</a:t>
            </a:r>
            <a:r>
              <a:rPr lang="en-US" altLang="zh-CN" sz="1200" b="0" i="0" kern="1200" dirty="0" err="1" smtClean="0">
                <a:solidFill>
                  <a:schemeClr val="tx1"/>
                </a:solidFill>
                <a:latin typeface="Arial" panose="020B0604020202020204" pitchFamily="34" charset="0"/>
                <a:ea typeface="+mn-ea"/>
                <a:cs typeface="+mn-cs"/>
              </a:rPr>
              <a:t>wifipineapple</a:t>
            </a:r>
            <a:r>
              <a:rPr lang="zh-CN" altLang="en-US" sz="1200" b="0" i="0" kern="1200" dirty="0" smtClean="0">
                <a:solidFill>
                  <a:schemeClr val="tx1"/>
                </a:solidFill>
                <a:latin typeface="Arial" panose="020B0604020202020204" pitchFamily="34" charset="0"/>
                <a:ea typeface="+mn-ea"/>
                <a:cs typeface="+mn-cs"/>
              </a:rPr>
              <a:t>，以下简称菠萝，菠萝已经出第五版了，笔者在这里使用的第四版。</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83</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a:t>
            </a:fld>
            <a:endParaRPr lang="zh-CN" altLang="en-US"/>
          </a:p>
        </p:txBody>
      </p:sp>
    </p:spTree>
    <p:extLst>
      <p:ext uri="{BB962C8B-B14F-4D97-AF65-F5344CB8AC3E}">
        <p14:creationId xmlns:p14="http://schemas.microsoft.com/office/powerpoint/2010/main" xmlns="" val="12940313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WiFi</a:t>
            </a:r>
            <a:r>
              <a:rPr lang="en-US" altLang="zh-CN" b="1" dirty="0" smtClean="0">
                <a:effectLst/>
                <a:latin typeface="Arial" panose="020B0604020202020204" pitchFamily="34" charset="0"/>
              </a:rPr>
              <a:t> Pineapple </a:t>
            </a:r>
            <a:r>
              <a:rPr lang="zh-CN" altLang="en-US" sz="1200" b="0" i="0" kern="1200" dirty="0" smtClean="0">
                <a:solidFill>
                  <a:schemeClr val="tx1"/>
                </a:solidFill>
                <a:latin typeface="Arial" panose="020B0604020202020204" pitchFamily="34" charset="0"/>
                <a:ea typeface="+mn-ea"/>
                <a:cs typeface="+mn-cs"/>
              </a:rPr>
              <a:t>  我们这次就说说</a:t>
            </a:r>
            <a:r>
              <a:rPr lang="en-US" altLang="zh-CN" sz="1200" b="0" i="0" kern="1200" dirty="0" err="1" smtClean="0">
                <a:solidFill>
                  <a:schemeClr val="tx1"/>
                </a:solidFill>
                <a:latin typeface="Arial" panose="020B0604020202020204" pitchFamily="34" charset="0"/>
                <a:ea typeface="+mn-ea"/>
                <a:cs typeface="+mn-cs"/>
              </a:rPr>
              <a:t>wifipineapple</a:t>
            </a:r>
            <a:r>
              <a:rPr lang="zh-CN" altLang="en-US" sz="1200" b="0" i="0" kern="1200" dirty="0" smtClean="0">
                <a:solidFill>
                  <a:schemeClr val="tx1"/>
                </a:solidFill>
                <a:latin typeface="Arial" panose="020B0604020202020204" pitchFamily="34" charset="0"/>
                <a:ea typeface="+mn-ea"/>
                <a:cs typeface="+mn-cs"/>
              </a:rPr>
              <a:t>，以下简称菠萝，菠萝已经出第五版了，笔者在这里使用的第四版。</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84</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WiFi</a:t>
            </a:r>
            <a:r>
              <a:rPr lang="en-US" altLang="zh-CN" b="1" dirty="0" smtClean="0">
                <a:effectLst/>
                <a:latin typeface="Arial" panose="020B0604020202020204" pitchFamily="34" charset="0"/>
              </a:rPr>
              <a:t> Pineapple</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85</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b="1" dirty="0" err="1" smtClean="0">
                <a:effectLst/>
                <a:latin typeface="Arial" panose="020B0604020202020204" pitchFamily="34" charset="0"/>
              </a:rPr>
              <a:t>WiFi</a:t>
            </a:r>
            <a:r>
              <a:rPr lang="en-US" altLang="zh-CN" b="1" dirty="0" smtClean="0">
                <a:effectLst/>
                <a:latin typeface="Arial" panose="020B0604020202020204" pitchFamily="34" charset="0"/>
              </a:rPr>
              <a:t> Pineapple</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86</a:t>
            </a:fld>
            <a:endParaRPr lang="zh-CN" altLang="en-US"/>
          </a:p>
        </p:txBody>
      </p:sp>
    </p:spTree>
    <p:extLst>
      <p:ext uri="{BB962C8B-B14F-4D97-AF65-F5344CB8AC3E}">
        <p14:creationId xmlns:p14="http://schemas.microsoft.com/office/powerpoint/2010/main" xmlns="" val="4205688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引向攻击者假冒的域名服务器，就会查询到虚假域名信息，比如我要访问淘宝，那么假冒的域名服务器给你返回一个假的查询结果，就会把你引入进入一个钓鱼网站。</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87</a:t>
            </a:fld>
            <a:endParaRPr lang="zh-CN" altLang="en-US"/>
          </a:p>
        </p:txBody>
      </p:sp>
    </p:spTree>
    <p:extLst>
      <p:ext uri="{BB962C8B-B14F-4D97-AF65-F5344CB8AC3E}">
        <p14:creationId xmlns:p14="http://schemas.microsoft.com/office/powerpoint/2010/main" xmlns="" val="19934878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提高安全意识</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88</a:t>
            </a:fld>
            <a:endParaRPr lang="zh-CN" altLang="en-US"/>
          </a:p>
        </p:txBody>
      </p:sp>
    </p:spTree>
    <p:extLst>
      <p:ext uri="{BB962C8B-B14F-4D97-AF65-F5344CB8AC3E}">
        <p14:creationId xmlns:p14="http://schemas.microsoft.com/office/powerpoint/2010/main" xmlns="" val="1790787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无线路由自身的安全是整个安全体系的基础，针对无线路由自身的攻击会造成很大危害，这小节针对无线路由自身的攻击</a:t>
            </a:r>
          </a:p>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89</a:t>
            </a:fld>
            <a:endParaRPr lang="zh-CN" altLang="en-US"/>
          </a:p>
        </p:txBody>
      </p:sp>
    </p:spTree>
    <p:extLst>
      <p:ext uri="{BB962C8B-B14F-4D97-AF65-F5344CB8AC3E}">
        <p14:creationId xmlns:p14="http://schemas.microsoft.com/office/powerpoint/2010/main" xmlns="" val="33593417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首先是针对系统自身漏洞的攻击</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90</a:t>
            </a:fld>
            <a:endParaRPr lang="zh-CN" altLang="en-US"/>
          </a:p>
        </p:txBody>
      </p:sp>
    </p:spTree>
    <p:extLst>
      <p:ext uri="{BB962C8B-B14F-4D97-AF65-F5344CB8AC3E}">
        <p14:creationId xmlns:p14="http://schemas.microsoft.com/office/powerpoint/2010/main" xmlns="" val="28746462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国家信息安全漏洞共享平台，可以查到与路由系统相关的漏洞多达</a:t>
            </a:r>
            <a:endParaRPr lang="en-US" altLang="zh-CN" dirty="0" smtClean="0"/>
          </a:p>
          <a:p>
            <a:endParaRPr lang="en-US" altLang="zh-CN" dirty="0" smtClean="0"/>
          </a:p>
          <a:p>
            <a:endParaRPr lang="en-US" altLang="zh-CN" dirty="0" smtClean="0"/>
          </a:p>
          <a:p>
            <a:r>
              <a:rPr lang="zh-CN" altLang="en-US" dirty="0" smtClean="0"/>
              <a:t>在国外的漏洞利用信息收集平台上</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91</a:t>
            </a:fld>
            <a:endParaRPr lang="zh-CN" altLang="en-US"/>
          </a:p>
        </p:txBody>
      </p:sp>
    </p:spTree>
    <p:extLst>
      <p:ext uri="{BB962C8B-B14F-4D97-AF65-F5344CB8AC3E}">
        <p14:creationId xmlns:p14="http://schemas.microsoft.com/office/powerpoint/2010/main" xmlns="" val="3584167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这种针对路由系统的攻击有如下特点，</a:t>
            </a:r>
            <a:endParaRPr 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92</a:t>
            </a:fld>
            <a:endParaRPr lang="zh-CN" altLang="en-US"/>
          </a:p>
        </p:txBody>
      </p:sp>
    </p:spTree>
    <p:extLst>
      <p:ext uri="{BB962C8B-B14F-4D97-AF65-F5344CB8AC3E}">
        <p14:creationId xmlns:p14="http://schemas.microsoft.com/office/powerpoint/2010/main" xmlns="" val="1472029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据</a:t>
            </a:r>
            <a:r>
              <a:rPr lang="en-US" altLang="zh-CN" sz="1200" b="0" i="0" kern="1200" dirty="0" smtClean="0">
                <a:solidFill>
                  <a:schemeClr val="tx1"/>
                </a:solidFill>
                <a:effectLst/>
                <a:latin typeface="Arial" panose="020B0604020202020204" pitchFamily="34" charset="0"/>
                <a:ea typeface="+mn-ea"/>
                <a:cs typeface="+mn-cs"/>
              </a:rPr>
              <a:t>《2013</a:t>
            </a:r>
            <a:r>
              <a:rPr lang="zh-CN" altLang="en-US" sz="1200" b="0" i="0" kern="1200" dirty="0" smtClean="0">
                <a:solidFill>
                  <a:schemeClr val="tx1"/>
                </a:solidFill>
                <a:effectLst/>
                <a:latin typeface="Arial" panose="020B0604020202020204" pitchFamily="34" charset="0"/>
                <a:ea typeface="+mn-ea"/>
                <a:cs typeface="+mn-cs"/>
              </a:rPr>
              <a:t>年我国互联网网络安全态势综述</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报告称，国家信息安全漏洞共享平台在分析验证</a:t>
            </a:r>
            <a:r>
              <a:rPr lang="en-US" altLang="zh-CN" sz="1200" b="0" i="0" kern="1200" dirty="0" smtClean="0">
                <a:solidFill>
                  <a:schemeClr val="tx1"/>
                </a:solidFill>
                <a:effectLst/>
                <a:latin typeface="Arial" panose="020B0604020202020204" pitchFamily="34" charset="0"/>
                <a:ea typeface="+mn-ea"/>
                <a:cs typeface="+mn-cs"/>
              </a:rPr>
              <a:t>D-Link</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smtClean="0">
                <a:solidFill>
                  <a:schemeClr val="tx1"/>
                </a:solidFill>
                <a:effectLst/>
                <a:latin typeface="Arial" panose="020B0604020202020204" pitchFamily="34" charset="0"/>
                <a:ea typeface="+mn-ea"/>
                <a:cs typeface="+mn-cs"/>
              </a:rPr>
              <a:t>Cisco</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smtClean="0">
                <a:solidFill>
                  <a:schemeClr val="tx1"/>
                </a:solidFill>
                <a:effectLst/>
                <a:latin typeface="Arial" panose="020B0604020202020204" pitchFamily="34" charset="0"/>
                <a:ea typeface="+mn-ea"/>
                <a:cs typeface="+mn-cs"/>
              </a:rPr>
              <a:t>Linksys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Netgear</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Tenda</a:t>
            </a:r>
            <a:r>
              <a:rPr lang="zh-CN" altLang="en-US" sz="1200" b="0" i="0" kern="1200" dirty="0" smtClean="0">
                <a:solidFill>
                  <a:schemeClr val="tx1"/>
                </a:solidFill>
                <a:effectLst/>
                <a:latin typeface="Arial" panose="020B0604020202020204" pitchFamily="34" charset="0"/>
                <a:ea typeface="+mn-ea"/>
                <a:cs typeface="+mn-cs"/>
              </a:rPr>
              <a:t>等多家厂商的路由器产品后，发现它们都存在后门，黑客可由此直接控制路由器，进一步发起</a:t>
            </a:r>
            <a:r>
              <a:rPr lang="en-US" altLang="zh-CN" sz="1200" b="0" i="0" kern="1200" dirty="0" smtClean="0">
                <a:solidFill>
                  <a:schemeClr val="tx1"/>
                </a:solidFill>
                <a:effectLst/>
                <a:latin typeface="Arial" panose="020B0604020202020204" pitchFamily="34" charset="0"/>
                <a:ea typeface="+mn-ea"/>
                <a:cs typeface="+mn-cs"/>
              </a:rPr>
              <a:t>DNS</a:t>
            </a:r>
            <a:r>
              <a:rPr lang="zh-CN" altLang="en-US" sz="1200" b="0" i="0" kern="1200" dirty="0" smtClean="0">
                <a:solidFill>
                  <a:schemeClr val="tx1"/>
                </a:solidFill>
                <a:effectLst/>
                <a:latin typeface="Arial" panose="020B0604020202020204" pitchFamily="34" charset="0"/>
                <a:ea typeface="+mn-ea"/>
                <a:cs typeface="+mn-cs"/>
              </a:rPr>
              <a:t>劫持、窃取信息、网络钓鱼等攻击，直接威胁用户网上交易和数据存储安全，使得相关产品变成随时可被引爆的安全“地雷”。</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93</a:t>
            </a:fld>
            <a:endParaRPr lang="zh-CN" altLang="en-US"/>
          </a:p>
        </p:txBody>
      </p:sp>
    </p:spTree>
    <p:extLst>
      <p:ext uri="{BB962C8B-B14F-4D97-AF65-F5344CB8AC3E}">
        <p14:creationId xmlns:p14="http://schemas.microsoft.com/office/powerpoint/2010/main" xmlns="" val="12789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sz="1200" kern="1200" dirty="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a:t>
            </a:fld>
            <a:endParaRPr lang="zh-CN" altLang="en-US"/>
          </a:p>
        </p:txBody>
      </p:sp>
    </p:spTree>
    <p:extLst>
      <p:ext uri="{BB962C8B-B14F-4D97-AF65-F5344CB8AC3E}">
        <p14:creationId xmlns:p14="http://schemas.microsoft.com/office/powerpoint/2010/main" xmlns="" val="12940313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2014</a:t>
            </a:r>
            <a:r>
              <a:rPr lang="zh-CN" altLang="en-US" sz="1200" b="0" i="0" kern="1200" dirty="0" smtClean="0">
                <a:solidFill>
                  <a:schemeClr val="tx1"/>
                </a:solidFill>
                <a:effectLst/>
                <a:latin typeface="Arial" panose="020B0604020202020204" pitchFamily="34" charset="0"/>
                <a:ea typeface="+mn-ea"/>
                <a:cs typeface="+mn-cs"/>
              </a:rPr>
              <a:t>年</a:t>
            </a:r>
            <a:r>
              <a:rPr lang="en-US" altLang="zh-CN" sz="1200" b="0" i="0" kern="1200" dirty="0" smtClean="0">
                <a:solidFill>
                  <a:schemeClr val="tx1"/>
                </a:solidFill>
                <a:effectLst/>
                <a:latin typeface="Arial" panose="020B0604020202020204" pitchFamily="34" charset="0"/>
                <a:ea typeface="+mn-ea"/>
                <a:cs typeface="+mn-cs"/>
              </a:rPr>
              <a:t>3</a:t>
            </a:r>
            <a:r>
              <a:rPr lang="zh-CN" altLang="en-US" sz="1200" b="0" i="0" kern="1200" dirty="0" smtClean="0">
                <a:solidFill>
                  <a:schemeClr val="tx1"/>
                </a:solidFill>
                <a:effectLst/>
                <a:latin typeface="Arial" panose="020B0604020202020204" pitchFamily="34" charset="0"/>
                <a:ea typeface="+mn-ea"/>
                <a:cs typeface="+mn-cs"/>
              </a:rPr>
              <a:t>月</a:t>
            </a:r>
            <a:r>
              <a:rPr lang="en-US" altLang="zh-CN" sz="1200" b="0" i="0" kern="1200" dirty="0" smtClean="0">
                <a:solidFill>
                  <a:schemeClr val="tx1"/>
                </a:solidFill>
                <a:effectLst/>
                <a:latin typeface="Arial" panose="020B0604020202020204" pitchFamily="34" charset="0"/>
                <a:ea typeface="+mn-ea"/>
                <a:cs typeface="+mn-cs"/>
              </a:rPr>
              <a:t>30</a:t>
            </a:r>
            <a:r>
              <a:rPr lang="zh-CN" altLang="en-US" sz="1200" b="0" i="0" kern="1200" dirty="0" smtClean="0">
                <a:solidFill>
                  <a:schemeClr val="tx1"/>
                </a:solidFill>
                <a:effectLst/>
                <a:latin typeface="Arial" panose="020B0604020202020204" pitchFamily="34" charset="0"/>
                <a:ea typeface="+mn-ea"/>
                <a:cs typeface="+mn-cs"/>
              </a:rPr>
              <a:t>日，中央电视台播出网络安全专项调查，曝出国内低端家用路由器的重大安全隐患。中国目前</a:t>
            </a:r>
            <a:r>
              <a:rPr lang="en-US" altLang="zh-CN" sz="1200" b="0" i="0" kern="1200" dirty="0" smtClean="0">
                <a:solidFill>
                  <a:schemeClr val="tx1"/>
                </a:solidFill>
                <a:effectLst/>
                <a:latin typeface="Arial" panose="020B0604020202020204" pitchFamily="34" charset="0"/>
                <a:ea typeface="+mn-ea"/>
                <a:cs typeface="+mn-cs"/>
              </a:rPr>
              <a:t>5%</a:t>
            </a:r>
            <a:r>
              <a:rPr lang="zh-CN" altLang="en-US" sz="1200" b="0" i="0" kern="1200" dirty="0" smtClean="0">
                <a:solidFill>
                  <a:schemeClr val="tx1"/>
                </a:solidFill>
                <a:effectLst/>
                <a:latin typeface="Arial" panose="020B0604020202020204" pitchFamily="34" charset="0"/>
                <a:ea typeface="+mn-ea"/>
                <a:cs typeface="+mn-cs"/>
              </a:rPr>
              <a:t>的路由器已被黑客成功控制，如果发现上网时不停遭遇弹窗广告骚扰、恶意跳转链接、杀不掉的木马病毒或手机流量不翼而飞，多半就跟路由器被攻击相关。</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94</a:t>
            </a:fld>
            <a:endParaRPr lang="zh-CN" altLang="en-US"/>
          </a:p>
        </p:txBody>
      </p:sp>
    </p:spTree>
    <p:extLst>
      <p:ext uri="{BB962C8B-B14F-4D97-AF65-F5344CB8AC3E}">
        <p14:creationId xmlns:p14="http://schemas.microsoft.com/office/powerpoint/2010/main" xmlns="" val="12453442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系统漏洞有很多种，比如</a:t>
            </a:r>
            <a:r>
              <a:rPr lang="en-US" altLang="zh-CN" dirty="0" err="1" smtClean="0"/>
              <a:t>xxxx</a:t>
            </a:r>
            <a:r>
              <a:rPr lang="zh-CN" altLang="en-US" dirty="0" smtClean="0"/>
              <a:t>这里我主要讲讲最近出现频率较高的</a:t>
            </a:r>
            <a:r>
              <a:rPr lang="en-US" altLang="zh-CN" dirty="0" smtClean="0"/>
              <a:t>CSRF</a:t>
            </a:r>
            <a:r>
              <a:rPr lang="zh-CN" altLang="en-US" dirty="0" smtClean="0"/>
              <a:t>漏洞和后门漏洞。</a:t>
            </a:r>
            <a:endParaRPr lang="en-US" altLang="zh-CN" dirty="0" smtClean="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95</a:t>
            </a:fld>
            <a:endParaRPr lang="zh-CN" altLang="en-US"/>
          </a:p>
        </p:txBody>
      </p:sp>
    </p:spTree>
    <p:extLst>
      <p:ext uri="{BB962C8B-B14F-4D97-AF65-F5344CB8AC3E}">
        <p14:creationId xmlns:p14="http://schemas.microsoft.com/office/powerpoint/2010/main" xmlns="" val="2853619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1" kern="1200" dirty="0" smtClean="0">
                <a:solidFill>
                  <a:schemeClr val="tx1"/>
                </a:solidFill>
                <a:effectLst/>
                <a:latin typeface="Arial" panose="020B0604020202020204" pitchFamily="34" charset="0"/>
                <a:ea typeface="+mn-ea"/>
                <a:cs typeface="+mn-cs"/>
              </a:rPr>
              <a:t>CSRF </a:t>
            </a:r>
            <a:r>
              <a:rPr lang="zh-CN" altLang="zh-CN" sz="1200" b="1" kern="1200" dirty="0" smtClean="0">
                <a:solidFill>
                  <a:schemeClr val="tx1"/>
                </a:solidFill>
                <a:effectLst/>
                <a:latin typeface="Arial" panose="020B0604020202020204" pitchFamily="34" charset="0"/>
                <a:ea typeface="+mn-ea"/>
                <a:cs typeface="+mn-cs"/>
              </a:rPr>
              <a:t>跨站请求伪造</a:t>
            </a:r>
            <a:endParaRPr lang="zh-CN" altLang="zh-CN" sz="1200" kern="1200" dirty="0" smtClean="0">
              <a:solidFill>
                <a:schemeClr val="tx1"/>
              </a:solidFill>
              <a:effectLst/>
              <a:latin typeface="Arial" panose="020B0604020202020204" pitchFamily="34" charset="0"/>
              <a:ea typeface="+mn-ea"/>
              <a:cs typeface="+mn-cs"/>
            </a:endParaRPr>
          </a:p>
          <a:p>
            <a:r>
              <a:rPr lang="zh-CN" altLang="zh-CN" sz="1200" kern="1200" dirty="0" smtClean="0">
                <a:solidFill>
                  <a:schemeClr val="tx1"/>
                </a:solidFill>
                <a:effectLst/>
                <a:latin typeface="Arial" panose="020B0604020202020204" pitchFamily="34" charset="0"/>
                <a:ea typeface="+mn-ea"/>
                <a:cs typeface="+mn-cs"/>
              </a:rPr>
              <a:t>攻击者盗用了你的身份，以你的名义发送</a:t>
            </a:r>
            <a:r>
              <a:rPr lang="zh-CN" altLang="en-US" sz="1200" kern="1200" dirty="0" smtClean="0">
                <a:solidFill>
                  <a:schemeClr val="tx1"/>
                </a:solidFill>
                <a:effectLst/>
                <a:latin typeface="Arial" panose="020B0604020202020204" pitchFamily="34" charset="0"/>
                <a:ea typeface="+mn-ea"/>
                <a:cs typeface="+mn-cs"/>
              </a:rPr>
              <a:t>恶意</a:t>
            </a:r>
            <a:r>
              <a:rPr lang="zh-CN" altLang="zh-CN" sz="1200" kern="1200" dirty="0" smtClean="0">
                <a:solidFill>
                  <a:schemeClr val="tx1"/>
                </a:solidFill>
                <a:effectLst/>
                <a:latin typeface="Arial" panose="020B0604020202020204" pitchFamily="34" charset="0"/>
                <a:ea typeface="+mn-ea"/>
                <a:cs typeface="+mn-cs"/>
              </a:rPr>
              <a:t>请求。</a:t>
            </a:r>
            <a:endParaRPr lang="en-US" altLang="zh-CN" sz="1200" kern="1200" dirty="0" smtClean="0">
              <a:solidFill>
                <a:schemeClr val="tx1"/>
              </a:solidFill>
              <a:effectLst/>
              <a:latin typeface="Arial" panose="020B0604020202020204" pitchFamily="34" charset="0"/>
              <a:ea typeface="+mn-ea"/>
              <a:cs typeface="+mn-cs"/>
            </a:endParaRPr>
          </a:p>
          <a:p>
            <a:endParaRPr lang="en-US" altLang="zh-CN" sz="1200" kern="1200" dirty="0" smtClean="0">
              <a:solidFill>
                <a:schemeClr val="tx1"/>
              </a:solidFill>
              <a:effectLst/>
              <a:latin typeface="Arial" panose="020B0604020202020204" pitchFamily="34" charset="0"/>
              <a:ea typeface="+mn-ea"/>
              <a:cs typeface="+mn-cs"/>
            </a:endParaRPr>
          </a:p>
          <a:p>
            <a:r>
              <a:rPr lang="zh-CN" altLang="en-US" sz="1200" kern="1200" dirty="0" smtClean="0">
                <a:solidFill>
                  <a:schemeClr val="tx1"/>
                </a:solidFill>
                <a:effectLst/>
                <a:latin typeface="Arial" panose="020B0604020202020204" pitchFamily="34" charset="0"/>
                <a:ea typeface="+mn-ea"/>
                <a:cs typeface="+mn-cs"/>
              </a:rPr>
              <a:t>路由器后台是一个</a:t>
            </a:r>
            <a:r>
              <a:rPr lang="en-US" altLang="zh-CN" sz="1200" kern="1200" dirty="0" smtClean="0">
                <a:solidFill>
                  <a:schemeClr val="tx1"/>
                </a:solidFill>
                <a:effectLst/>
                <a:latin typeface="Arial" panose="020B0604020202020204" pitchFamily="34" charset="0"/>
                <a:ea typeface="+mn-ea"/>
                <a:cs typeface="+mn-cs"/>
              </a:rPr>
              <a:t>web</a:t>
            </a:r>
            <a:r>
              <a:rPr lang="zh-CN" altLang="en-US" sz="1200" kern="1200" dirty="0" smtClean="0">
                <a:solidFill>
                  <a:schemeClr val="tx1"/>
                </a:solidFill>
                <a:effectLst/>
                <a:latin typeface="Arial" panose="020B0604020202020204" pitchFamily="34" charset="0"/>
                <a:ea typeface="+mn-ea"/>
                <a:cs typeface="+mn-cs"/>
              </a:rPr>
              <a:t>应用，同样也会受到</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96</a:t>
            </a:fld>
            <a:endParaRPr lang="zh-CN" altLang="en-US"/>
          </a:p>
        </p:txBody>
      </p:sp>
    </p:spTree>
    <p:extLst>
      <p:ext uri="{BB962C8B-B14F-4D97-AF65-F5344CB8AC3E}">
        <p14:creationId xmlns:p14="http://schemas.microsoft.com/office/powerpoint/2010/main" xmlns="" val="35970134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攻击成功有两个关键因素，路由管理后台默认管理账户未更改</a:t>
            </a:r>
            <a:endParaRPr lang="en-US" altLang="zh-CN" dirty="0" smtClean="0"/>
          </a:p>
          <a:p>
            <a:r>
              <a:rPr lang="zh-CN" altLang="en-US" dirty="0" smtClean="0"/>
              <a:t>路由管理后台，存在</a:t>
            </a:r>
            <a:r>
              <a:rPr lang="en-US" altLang="zh-CN" dirty="0" smtClean="0"/>
              <a:t>CSRF</a:t>
            </a:r>
            <a:r>
              <a:rPr lang="zh-CN" altLang="en-US" dirty="0" smtClean="0"/>
              <a:t>漏洞</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97</a:t>
            </a:fld>
            <a:endParaRPr lang="zh-CN" altLang="en-US"/>
          </a:p>
        </p:txBody>
      </p:sp>
    </p:spTree>
    <p:extLst>
      <p:ext uri="{BB962C8B-B14F-4D97-AF65-F5344CB8AC3E}">
        <p14:creationId xmlns:p14="http://schemas.microsoft.com/office/powerpoint/2010/main" xmlns="" val="35339725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98</a:t>
            </a:fld>
            <a:endParaRPr lang="zh-CN" altLang="en-US"/>
          </a:p>
        </p:txBody>
      </p:sp>
    </p:spTree>
    <p:extLst>
      <p:ext uri="{BB962C8B-B14F-4D97-AF65-F5344CB8AC3E}">
        <p14:creationId xmlns:p14="http://schemas.microsoft.com/office/powerpoint/2010/main" xmlns="" val="29102031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举个银行的例子</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99</a:t>
            </a:fld>
            <a:endParaRPr lang="zh-CN" altLang="en-US"/>
          </a:p>
        </p:txBody>
      </p:sp>
    </p:spTree>
    <p:extLst>
      <p:ext uri="{BB962C8B-B14F-4D97-AF65-F5344CB8AC3E}">
        <p14:creationId xmlns:p14="http://schemas.microsoft.com/office/powerpoint/2010/main" xmlns="" val="6909995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路由器厂家为了日后调试和检测更方便，会在产品上保留超级管理权限。一般情况下，这个超级管理权限是不容易被外人发现的，但一旦被黑客发现并破解，就意味着黑客可以直接对路由器进行远程控制。</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100</a:t>
            </a:fld>
            <a:endParaRPr lang="zh-CN" altLang="en-US"/>
          </a:p>
        </p:txBody>
      </p:sp>
    </p:spTree>
    <p:extLst>
      <p:ext uri="{BB962C8B-B14F-4D97-AF65-F5344CB8AC3E}">
        <p14:creationId xmlns:p14="http://schemas.microsoft.com/office/powerpoint/2010/main" xmlns="" val="22358883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一份来自</a:t>
            </a:r>
            <a:r>
              <a:rPr lang="en-US" altLang="zh-CN" sz="1200" b="0" i="0" kern="1200" dirty="0" err="1" smtClean="0">
                <a:solidFill>
                  <a:schemeClr val="tx1"/>
                </a:solidFill>
                <a:effectLst/>
                <a:latin typeface="Arial" panose="020B0604020202020204" pitchFamily="34" charset="0"/>
                <a:ea typeface="+mn-ea"/>
                <a:cs typeface="+mn-cs"/>
              </a:rPr>
              <a:t>ZoomEye</a:t>
            </a:r>
            <a:r>
              <a:rPr lang="zh-CN" altLang="en-US" sz="1200" b="0" i="0" kern="1200" dirty="0" smtClean="0">
                <a:solidFill>
                  <a:schemeClr val="tx1"/>
                </a:solidFill>
                <a:effectLst/>
                <a:latin typeface="Arial" panose="020B0604020202020204" pitchFamily="34" charset="0"/>
                <a:ea typeface="+mn-ea"/>
                <a:cs typeface="+mn-cs"/>
              </a:rPr>
              <a:t>的数据显示，全球范围使用这种有缺陷路由器的用户主要分布于中国和美国，在国内，有大约</a:t>
            </a:r>
            <a:r>
              <a:rPr lang="en-US" altLang="zh-CN" sz="1200" b="0" i="0" kern="1200" dirty="0" smtClean="0">
                <a:solidFill>
                  <a:schemeClr val="tx1"/>
                </a:solidFill>
                <a:effectLst/>
                <a:latin typeface="Arial" panose="020B0604020202020204" pitchFamily="34" charset="0"/>
                <a:ea typeface="+mn-ea"/>
                <a:cs typeface="+mn-cs"/>
              </a:rPr>
              <a:t>10</a:t>
            </a:r>
            <a:r>
              <a:rPr lang="zh-CN" altLang="en-US" sz="1200" b="0" i="0" kern="1200" dirty="0" smtClean="0">
                <a:solidFill>
                  <a:schemeClr val="tx1"/>
                </a:solidFill>
                <a:effectLst/>
                <a:latin typeface="Arial" panose="020B0604020202020204" pitchFamily="34" charset="0"/>
                <a:ea typeface="+mn-ea"/>
                <a:cs typeface="+mn-cs"/>
              </a:rPr>
              <a:t>万台</a:t>
            </a:r>
            <a:r>
              <a:rPr lang="en-US" altLang="zh-CN" sz="1200" b="0" i="0" kern="1200" dirty="0" smtClean="0">
                <a:solidFill>
                  <a:schemeClr val="tx1"/>
                </a:solidFill>
                <a:effectLst/>
                <a:latin typeface="Arial" panose="020B0604020202020204" pitchFamily="34" charset="0"/>
                <a:ea typeface="+mn-ea"/>
                <a:cs typeface="+mn-cs"/>
              </a:rPr>
              <a:t>TP-Link</a:t>
            </a:r>
            <a:r>
              <a:rPr lang="zh-CN" altLang="en-US" sz="1200" b="0" i="0" kern="1200" dirty="0" smtClean="0">
                <a:solidFill>
                  <a:schemeClr val="tx1"/>
                </a:solidFill>
                <a:effectLst/>
                <a:latin typeface="Arial" panose="020B0604020202020204" pitchFamily="34" charset="0"/>
                <a:ea typeface="+mn-ea"/>
                <a:cs typeface="+mn-cs"/>
              </a:rPr>
              <a:t>路由器存在后门缺陷，受影响用户达到百万级别。</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101</a:t>
            </a:fld>
            <a:endParaRPr lang="zh-CN" altLang="en-US"/>
          </a:p>
        </p:txBody>
      </p:sp>
    </p:spTree>
    <p:extLst>
      <p:ext uri="{BB962C8B-B14F-4D97-AF65-F5344CB8AC3E}">
        <p14:creationId xmlns:p14="http://schemas.microsoft.com/office/powerpoint/2010/main" xmlns="" val="2856878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一份来自</a:t>
            </a:r>
            <a:r>
              <a:rPr lang="en-US" altLang="zh-CN" sz="1200" b="0" i="0" kern="1200" dirty="0" err="1" smtClean="0">
                <a:solidFill>
                  <a:schemeClr val="tx1"/>
                </a:solidFill>
                <a:effectLst/>
                <a:latin typeface="Arial" panose="020B0604020202020204" pitchFamily="34" charset="0"/>
                <a:ea typeface="+mn-ea"/>
                <a:cs typeface="+mn-cs"/>
              </a:rPr>
              <a:t>ZoomEye</a:t>
            </a:r>
            <a:r>
              <a:rPr lang="zh-CN" altLang="en-US" sz="1200" b="0" i="0" kern="1200" dirty="0" smtClean="0">
                <a:solidFill>
                  <a:schemeClr val="tx1"/>
                </a:solidFill>
                <a:effectLst/>
                <a:latin typeface="Arial" panose="020B0604020202020204" pitchFamily="34" charset="0"/>
                <a:ea typeface="+mn-ea"/>
                <a:cs typeface="+mn-cs"/>
              </a:rPr>
              <a:t>的数据显示，全球范围使用这种有缺陷路由器的用户主要分布于中国和美国，在国内，有大约</a:t>
            </a:r>
            <a:r>
              <a:rPr lang="en-US" altLang="zh-CN" sz="1200" b="0" i="0" kern="1200" dirty="0" smtClean="0">
                <a:solidFill>
                  <a:schemeClr val="tx1"/>
                </a:solidFill>
                <a:effectLst/>
                <a:latin typeface="Arial" panose="020B0604020202020204" pitchFamily="34" charset="0"/>
                <a:ea typeface="+mn-ea"/>
                <a:cs typeface="+mn-cs"/>
              </a:rPr>
              <a:t>10</a:t>
            </a:r>
            <a:r>
              <a:rPr lang="zh-CN" altLang="en-US" sz="1200" b="0" i="0" kern="1200" dirty="0" smtClean="0">
                <a:solidFill>
                  <a:schemeClr val="tx1"/>
                </a:solidFill>
                <a:effectLst/>
                <a:latin typeface="Arial" panose="020B0604020202020204" pitchFamily="34" charset="0"/>
                <a:ea typeface="+mn-ea"/>
                <a:cs typeface="+mn-cs"/>
              </a:rPr>
              <a:t>万台</a:t>
            </a:r>
            <a:r>
              <a:rPr lang="en-US" altLang="zh-CN" sz="1200" b="0" i="0" kern="1200" dirty="0" smtClean="0">
                <a:solidFill>
                  <a:schemeClr val="tx1"/>
                </a:solidFill>
                <a:effectLst/>
                <a:latin typeface="Arial" panose="020B0604020202020204" pitchFamily="34" charset="0"/>
                <a:ea typeface="+mn-ea"/>
                <a:cs typeface="+mn-cs"/>
              </a:rPr>
              <a:t>TP-Link</a:t>
            </a:r>
            <a:r>
              <a:rPr lang="zh-CN" altLang="en-US" sz="1200" b="0" i="0" kern="1200" dirty="0" smtClean="0">
                <a:solidFill>
                  <a:schemeClr val="tx1"/>
                </a:solidFill>
                <a:effectLst/>
                <a:latin typeface="Arial" panose="020B0604020202020204" pitchFamily="34" charset="0"/>
                <a:ea typeface="+mn-ea"/>
                <a:cs typeface="+mn-cs"/>
              </a:rPr>
              <a:t>路由器存在后门缺陷，受影响用户达到百万级别。</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102</a:t>
            </a:fld>
            <a:endParaRPr lang="zh-CN" altLang="en-US"/>
          </a:p>
        </p:txBody>
      </p:sp>
    </p:spTree>
    <p:extLst>
      <p:ext uri="{BB962C8B-B14F-4D97-AF65-F5344CB8AC3E}">
        <p14:creationId xmlns:p14="http://schemas.microsoft.com/office/powerpoint/2010/main" xmlns="" val="2856878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一份来自</a:t>
            </a:r>
            <a:r>
              <a:rPr lang="en-US" altLang="zh-CN" sz="1200" b="0" i="0" kern="1200" dirty="0" err="1" smtClean="0">
                <a:solidFill>
                  <a:schemeClr val="tx1"/>
                </a:solidFill>
                <a:effectLst/>
                <a:latin typeface="Arial" panose="020B0604020202020204" pitchFamily="34" charset="0"/>
                <a:ea typeface="+mn-ea"/>
                <a:cs typeface="+mn-cs"/>
              </a:rPr>
              <a:t>ZoomEye</a:t>
            </a:r>
            <a:r>
              <a:rPr lang="zh-CN" altLang="en-US" sz="1200" b="0" i="0" kern="1200" dirty="0" smtClean="0">
                <a:solidFill>
                  <a:schemeClr val="tx1"/>
                </a:solidFill>
                <a:effectLst/>
                <a:latin typeface="Arial" panose="020B0604020202020204" pitchFamily="34" charset="0"/>
                <a:ea typeface="+mn-ea"/>
                <a:cs typeface="+mn-cs"/>
              </a:rPr>
              <a:t>的数据显示，全球范围使用这种有缺陷路由器的用户主要分布于中国和美国，在国内，有大约</a:t>
            </a:r>
            <a:r>
              <a:rPr lang="en-US" altLang="zh-CN" sz="1200" b="0" i="0" kern="1200" dirty="0" smtClean="0">
                <a:solidFill>
                  <a:schemeClr val="tx1"/>
                </a:solidFill>
                <a:effectLst/>
                <a:latin typeface="Arial" panose="020B0604020202020204" pitchFamily="34" charset="0"/>
                <a:ea typeface="+mn-ea"/>
                <a:cs typeface="+mn-cs"/>
              </a:rPr>
              <a:t>10</a:t>
            </a:r>
            <a:r>
              <a:rPr lang="zh-CN" altLang="en-US" sz="1200" b="0" i="0" kern="1200" dirty="0" smtClean="0">
                <a:solidFill>
                  <a:schemeClr val="tx1"/>
                </a:solidFill>
                <a:effectLst/>
                <a:latin typeface="Arial" panose="020B0604020202020204" pitchFamily="34" charset="0"/>
                <a:ea typeface="+mn-ea"/>
                <a:cs typeface="+mn-cs"/>
              </a:rPr>
              <a:t>万台</a:t>
            </a:r>
            <a:r>
              <a:rPr lang="en-US" altLang="zh-CN" sz="1200" b="0" i="0" kern="1200" dirty="0" smtClean="0">
                <a:solidFill>
                  <a:schemeClr val="tx1"/>
                </a:solidFill>
                <a:effectLst/>
                <a:latin typeface="Arial" panose="020B0604020202020204" pitchFamily="34" charset="0"/>
                <a:ea typeface="+mn-ea"/>
                <a:cs typeface="+mn-cs"/>
              </a:rPr>
              <a:t>TP-Link</a:t>
            </a:r>
            <a:r>
              <a:rPr lang="zh-CN" altLang="en-US" sz="1200" b="0" i="0" kern="1200" dirty="0" smtClean="0">
                <a:solidFill>
                  <a:schemeClr val="tx1"/>
                </a:solidFill>
                <a:effectLst/>
                <a:latin typeface="Arial" panose="020B0604020202020204" pitchFamily="34" charset="0"/>
                <a:ea typeface="+mn-ea"/>
                <a:cs typeface="+mn-cs"/>
              </a:rPr>
              <a:t>路由器存在后门缺陷，受影响用户达到百万级别。</a:t>
            </a:r>
            <a:endParaRPr lang="zh-CN" altLang="en-US" dirty="0"/>
          </a:p>
        </p:txBody>
      </p:sp>
      <p:sp>
        <p:nvSpPr>
          <p:cNvPr id="4" name="日期占位符 3"/>
          <p:cNvSpPr>
            <a:spLocks noGrp="1"/>
          </p:cNvSpPr>
          <p:nvPr>
            <p:ph type="dt" idx="10"/>
          </p:nvPr>
        </p:nvSpPr>
        <p:spPr/>
        <p:txBody>
          <a:bodyPr/>
          <a:lstStyle/>
          <a:p>
            <a:pPr>
              <a:defRPr/>
            </a:pPr>
            <a:fld id="{C8E81BDA-56C2-47DC-9E18-894E298FFE88}" type="datetime1">
              <a:rPr lang="zh-CN" altLang="en-US" smtClean="0"/>
              <a:pPr>
                <a:defRPr/>
              </a:pPr>
              <a:t>2016/6/25</a:t>
            </a:fld>
            <a:endParaRPr lang="zh-CN" altLang="en-US"/>
          </a:p>
        </p:txBody>
      </p:sp>
      <p:sp>
        <p:nvSpPr>
          <p:cNvPr id="5" name="灯片编号占位符 4"/>
          <p:cNvSpPr>
            <a:spLocks noGrp="1"/>
          </p:cNvSpPr>
          <p:nvPr>
            <p:ph type="sldNum" sz="quarter" idx="11"/>
          </p:nvPr>
        </p:nvSpPr>
        <p:spPr/>
        <p:txBody>
          <a:bodyPr/>
          <a:lstStyle/>
          <a:p>
            <a:pPr>
              <a:defRPr/>
            </a:pPr>
            <a:fld id="{8CDF2A45-745C-451D-B986-42A6AA1E02F7}" type="slidenum">
              <a:rPr lang="zh-CN" altLang="en-US" smtClean="0"/>
              <a:pPr>
                <a:defRPr/>
              </a:pPr>
              <a:t>103</a:t>
            </a:fld>
            <a:endParaRPr lang="zh-CN" altLang="en-US"/>
          </a:p>
        </p:txBody>
      </p:sp>
    </p:spTree>
    <p:extLst>
      <p:ext uri="{BB962C8B-B14F-4D97-AF65-F5344CB8AC3E}">
        <p14:creationId xmlns:p14="http://schemas.microsoft.com/office/powerpoint/2010/main" xmlns="" val="28568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dirty="0" smtClean="0"/>
              <a:t>单击此处编辑母版标题样式</a:t>
            </a:r>
            <a:endParaRPr lang="zh-CN" altLang="en-US" dirty="0"/>
          </a:p>
        </p:txBody>
      </p:sp>
      <p:sp>
        <p:nvSpPr>
          <p:cNvPr id="3" name="文本占位符 2"/>
          <p:cNvSpPr>
            <a:spLocks noGrp="1"/>
          </p:cNvSpPr>
          <p:nvPr>
            <p:ph idx="1"/>
          </p:nvPr>
        </p:nvSpPr>
        <p:spPr>
          <a:xfrm>
            <a:off x="628650" y="1370013"/>
            <a:ext cx="7886700" cy="32623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xmlns="" val="1665799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D543-6E42-4007-B5D1-94B3ED4E34E5}" type="datetimeFigureOut">
              <a:rPr lang="en-US" smtClean="0"/>
              <a:pPr/>
              <a:t>6/25/2016</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402201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F01D543-6E42-4007-B5D1-94B3ED4E34E5}" type="datetimeFigureOut">
              <a:rPr lang="en-US" smtClean="0"/>
              <a:pPr/>
              <a:t>6/25/2016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873933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F01D543-6E42-4007-B5D1-94B3ED4E34E5}" type="datetimeFigureOut">
              <a:rPr lang="en-US" smtClean="0"/>
              <a:pPr/>
              <a:t>6/25/2016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1485622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5F01D543-6E42-4007-B5D1-94B3ED4E34E5}" type="datetimeFigureOut">
              <a:rPr lang="en-US" smtClean="0"/>
              <a:pPr/>
              <a:t>6/25/2016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4241143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5F01D543-6E42-4007-B5D1-94B3ED4E34E5}" type="datetimeFigureOut">
              <a:rPr lang="en-US" smtClean="0"/>
              <a:pPr/>
              <a:t>6/25/2016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3939131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FDA2DF23-4A35-4650-B3C8-E18963440655}" type="slidenum">
              <a:rPr lang="zh-CN" altLang="zh-CN"/>
              <a:pPr>
                <a:defRPr/>
              </a:pPr>
              <a:t>‹#›</a:t>
            </a:fld>
            <a:endParaRPr lang="zh-CN" altLang="zh-CN"/>
          </a:p>
        </p:txBody>
      </p:sp>
    </p:spTree>
    <p:extLst>
      <p:ext uri="{BB962C8B-B14F-4D97-AF65-F5344CB8AC3E}">
        <p14:creationId xmlns:p14="http://schemas.microsoft.com/office/powerpoint/2010/main" xmlns="" val="188864150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E9B5ACCD-5DC4-47C6-A79D-FC963A2D8D15}" type="slidenum">
              <a:rPr lang="zh-CN" altLang="zh-CN"/>
              <a:pPr>
                <a:defRPr/>
              </a:pPr>
              <a:t>‹#›</a:t>
            </a:fld>
            <a:endParaRPr lang="zh-CN" altLang="zh-CN"/>
          </a:p>
        </p:txBody>
      </p:sp>
    </p:spTree>
    <p:extLst>
      <p:ext uri="{BB962C8B-B14F-4D97-AF65-F5344CB8AC3E}">
        <p14:creationId xmlns:p14="http://schemas.microsoft.com/office/powerpoint/2010/main" xmlns="" val="205929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7AD9FB-247B-458F-A89B-3AF3900D6535}" type="slidenum">
              <a:rPr lang="zh-CN" altLang="zh-CN"/>
              <a:pPr>
                <a:defRPr/>
              </a:pPr>
              <a:t>‹#›</a:t>
            </a:fld>
            <a:endParaRPr lang="zh-CN" altLang="zh-CN"/>
          </a:p>
        </p:txBody>
      </p:sp>
    </p:spTree>
    <p:extLst>
      <p:ext uri="{BB962C8B-B14F-4D97-AF65-F5344CB8AC3E}">
        <p14:creationId xmlns:p14="http://schemas.microsoft.com/office/powerpoint/2010/main" xmlns="" val="7422127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55D2D43A-A75C-40A0-8117-CB7955AC5911}" type="slidenum">
              <a:rPr lang="zh-CN" altLang="zh-CN"/>
              <a:pPr>
                <a:defRPr/>
              </a:pPr>
              <a:t>‹#›</a:t>
            </a:fld>
            <a:endParaRPr lang="zh-CN" altLang="zh-CN"/>
          </a:p>
        </p:txBody>
      </p:sp>
    </p:spTree>
    <p:extLst>
      <p:ext uri="{BB962C8B-B14F-4D97-AF65-F5344CB8AC3E}">
        <p14:creationId xmlns:p14="http://schemas.microsoft.com/office/powerpoint/2010/main" xmlns="" val="697043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744AB6CE-8C3F-40B1-830E-13602047A617}" type="slidenum">
              <a:rPr lang="zh-CN" altLang="zh-CN"/>
              <a:pPr>
                <a:defRPr/>
              </a:pPr>
              <a:t>‹#›</a:t>
            </a:fld>
            <a:endParaRPr lang="zh-CN" altLang="zh-CN"/>
          </a:p>
        </p:txBody>
      </p:sp>
    </p:spTree>
    <p:extLst>
      <p:ext uri="{BB962C8B-B14F-4D97-AF65-F5344CB8AC3E}">
        <p14:creationId xmlns:p14="http://schemas.microsoft.com/office/powerpoint/2010/main" xmlns="" val="354921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xmlns="" val="270027565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14B7A1CE-B3C7-4C76-8B65-3B2F6EF82F1A}" type="slidenum">
              <a:rPr lang="zh-CN" altLang="zh-CN"/>
              <a:pPr>
                <a:defRPr/>
              </a:pPr>
              <a:t>‹#›</a:t>
            </a:fld>
            <a:endParaRPr lang="zh-CN" altLang="zh-CN"/>
          </a:p>
        </p:txBody>
      </p:sp>
    </p:spTree>
    <p:extLst>
      <p:ext uri="{BB962C8B-B14F-4D97-AF65-F5344CB8AC3E}">
        <p14:creationId xmlns:p14="http://schemas.microsoft.com/office/powerpoint/2010/main" xmlns="" val="3399249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ln/>
        </p:spPr>
        <p:txBody>
          <a:bodyPr/>
          <a:lstStyle>
            <a:lvl1pPr>
              <a:defRPr/>
            </a:lvl1pPr>
          </a:lstStyle>
          <a:p>
            <a:pPr>
              <a:defRPr/>
            </a:pPr>
            <a:fld id="{71EEE2B1-7277-49C1-92C4-24F197B47B46}" type="slidenum">
              <a:rPr lang="zh-CN" altLang="zh-CN"/>
              <a:pPr>
                <a:defRPr/>
              </a:pPr>
              <a:t>‹#›</a:t>
            </a:fld>
            <a:endParaRPr lang="zh-CN" altLang="zh-CN"/>
          </a:p>
        </p:txBody>
      </p:sp>
    </p:spTree>
    <p:extLst>
      <p:ext uri="{BB962C8B-B14F-4D97-AF65-F5344CB8AC3E}">
        <p14:creationId xmlns:p14="http://schemas.microsoft.com/office/powerpoint/2010/main" xmlns="" val="3568522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2C2A4734-89A3-450C-92D7-A48DDEBE4230}" type="slidenum">
              <a:rPr lang="zh-CN" altLang="zh-CN"/>
              <a:pPr>
                <a:defRPr/>
              </a:pPr>
              <a:t>‹#›</a:t>
            </a:fld>
            <a:endParaRPr lang="zh-CN" altLang="zh-CN"/>
          </a:p>
        </p:txBody>
      </p:sp>
    </p:spTree>
    <p:extLst>
      <p:ext uri="{BB962C8B-B14F-4D97-AF65-F5344CB8AC3E}">
        <p14:creationId xmlns:p14="http://schemas.microsoft.com/office/powerpoint/2010/main" xmlns="" val="1364313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1BB4ED11-DC69-4329-8E14-D75A0BE23D7D}" type="slidenum">
              <a:rPr lang="zh-CN" altLang="zh-CN"/>
              <a:pPr>
                <a:defRPr/>
              </a:pPr>
              <a:t>‹#›</a:t>
            </a:fld>
            <a:endParaRPr lang="zh-CN" altLang="zh-CN"/>
          </a:p>
        </p:txBody>
      </p:sp>
    </p:spTree>
    <p:extLst>
      <p:ext uri="{BB962C8B-B14F-4D97-AF65-F5344CB8AC3E}">
        <p14:creationId xmlns:p14="http://schemas.microsoft.com/office/powerpoint/2010/main" xmlns="" val="3928805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9DC85103-EEB9-4805-8614-BB9546025D9B}" type="slidenum">
              <a:rPr lang="zh-CN" altLang="zh-CN"/>
              <a:pPr>
                <a:defRPr/>
              </a:pPr>
              <a:t>‹#›</a:t>
            </a:fld>
            <a:endParaRPr lang="zh-CN" altLang="zh-CN"/>
          </a:p>
        </p:txBody>
      </p:sp>
    </p:spTree>
    <p:extLst>
      <p:ext uri="{BB962C8B-B14F-4D97-AF65-F5344CB8AC3E}">
        <p14:creationId xmlns:p14="http://schemas.microsoft.com/office/powerpoint/2010/main" xmlns="" val="3917626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667ACFCB-9D7F-4DB9-9E55-46DB6E347159}" type="slidenum">
              <a:rPr lang="zh-CN" altLang="zh-CN"/>
              <a:pPr>
                <a:defRPr/>
              </a:pPr>
              <a:t>‹#›</a:t>
            </a:fld>
            <a:endParaRPr lang="zh-CN" altLang="zh-CN"/>
          </a:p>
        </p:txBody>
      </p:sp>
    </p:spTree>
    <p:extLst>
      <p:ext uri="{BB962C8B-B14F-4D97-AF65-F5344CB8AC3E}">
        <p14:creationId xmlns:p14="http://schemas.microsoft.com/office/powerpoint/2010/main" xmlns="" val="8868678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24740" y="213266"/>
            <a:ext cx="8694521" cy="330041"/>
          </a:xfrm>
          <a:prstGeom prst="rect">
            <a:avLst/>
          </a:prstGeom>
        </p:spPr>
        <p:txBody>
          <a:bodyPr lIns="0" tIns="0" rIns="0" bIns="0"/>
          <a:lstStyle>
            <a:lvl1pPr>
              <a:defRPr sz="2200" b="1" i="0">
                <a:solidFill>
                  <a:schemeClr val="bg1"/>
                </a:solidFill>
                <a:latin typeface="Microsoft YaHei"/>
                <a:cs typeface="Microsoft YaHei"/>
              </a:defRPr>
            </a:lvl1pPr>
          </a:lstStyle>
          <a:p>
            <a:endParaRPr/>
          </a:p>
        </p:txBody>
      </p:sp>
      <p:sp>
        <p:nvSpPr>
          <p:cNvPr id="3" name="Holder 3"/>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4" name="Holder 4"/>
          <p:cNvSpPr>
            <a:spLocks noGrp="1"/>
          </p:cNvSpPr>
          <p:nvPr>
            <p:ph type="dt" sz="half" idx="11"/>
          </p:nvPr>
        </p:nvSpPr>
        <p:spPr/>
        <p:txBody>
          <a:bodyPr lIns="0" tIns="0" rIns="0" bIns="0"/>
          <a:lstStyle>
            <a:lvl1pPr algn="l">
              <a:defRPr>
                <a:solidFill>
                  <a:schemeClr val="tx1">
                    <a:tint val="75000"/>
                  </a:schemeClr>
                </a:solidFill>
              </a:defRPr>
            </a:lvl1pPr>
          </a:lstStyle>
          <a:p>
            <a:pPr>
              <a:defRPr/>
            </a:pPr>
            <a:fld id="{1D8BD707-D9CF-40AE-B4C6-C98DA3205C09}" type="datetimeFigureOut">
              <a:rPr lang="en-US"/>
              <a:pPr>
                <a:defRPr/>
              </a:pPr>
              <a:t>6/25/2016</a:t>
            </a:fld>
            <a:endParaRPr lang="en-US"/>
          </a:p>
        </p:txBody>
      </p:sp>
      <p:sp>
        <p:nvSpPr>
          <p:cNvPr id="5" name="Holder 5"/>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5EC4A9B8-8874-4311-9D0E-B3AF793A7125}" type="slidenum">
              <a:rPr/>
              <a:pPr>
                <a:defRPr/>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1228138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70013"/>
            <a:ext cx="7886700" cy="32623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108272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xmlns="" val="414269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4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9194228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70013"/>
            <a:ext cx="3867150" cy="32623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0013"/>
            <a:ext cx="3867150" cy="32623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858681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9600"/>
            <a:ext cx="3868737" cy="27622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9600"/>
            <a:ext cx="3887788" cy="27622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669783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406270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98410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xmlns="" val="29170715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Verdana" panose="020B0604030504040204" pitchFamily="34" charset="0"/>
            </a:endParaRPr>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xmlns="" val="1264889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370013"/>
            <a:ext cx="7886700" cy="326231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686349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060420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0752496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4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556041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smtClean="0"/>
              <a:t>单击此处编辑母版标题样式</a:t>
            </a:r>
            <a:endParaRPr 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5F01D543-6E42-4007-B5D1-94B3ED4E34E5}" type="datetimeFigureOut">
              <a:rPr lang="en-US" smtClean="0"/>
              <a:pPr/>
              <a:t>6/25/2016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36121032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5F01D543-6E42-4007-B5D1-94B3ED4E34E5}" type="datetimeFigureOut">
              <a:rPr lang="en-US" smtClean="0"/>
              <a:pPr/>
              <a:t>6/25/2016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2452007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F01D543-6E42-4007-B5D1-94B3ED4E34E5}" type="datetimeFigureOut">
              <a:rPr lang="en-US" smtClean="0"/>
              <a:pPr/>
              <a:t>6/25/2016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2145789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628650" y="1370013"/>
            <a:ext cx="3867150" cy="3262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370013"/>
            <a:ext cx="3867150" cy="3262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5F01D543-6E42-4007-B5D1-94B3ED4E34E5}" type="datetimeFigureOut">
              <a:rPr lang="en-US" smtClean="0"/>
              <a:pPr/>
              <a:t>6/25/2016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40294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5F01D543-6E42-4007-B5D1-94B3ED4E34E5}" type="datetimeFigureOut">
              <a:rPr lang="en-US" smtClean="0"/>
              <a:pPr/>
              <a:t>6/25/2016</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31187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5F01D543-6E42-4007-B5D1-94B3ED4E34E5}" type="datetimeFigureOut">
              <a:rPr lang="en-US" smtClean="0"/>
              <a:pPr/>
              <a:t>6/25/2016</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597131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0070C0"/>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5" cstate="print">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直接连接符 4"/>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28" name="直接连接符 5"/>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5" r:id="rId2"/>
    <p:sldLayoutId id="2147483701" r:id="rId3"/>
  </p:sldLayoutIdLst>
  <p:timing>
    <p:tnLst>
      <p:par>
        <p:cTn id="1" dur="indefinite" restart="never" nodeType="tmRoot"/>
      </p:par>
    </p:tnLst>
  </p:timing>
  <p:txStyles>
    <p:title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Verdana" panose="020B060403050404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Verdana" panose="020B060403050404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Verdana" panose="020B060403050404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Verdana" panose="020B060403050404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F01D543-6E42-4007-B5D1-94B3ED4E34E5}" type="datetimeFigureOut">
              <a:rPr lang="en-US" smtClean="0"/>
              <a:pPr/>
              <a:t>6/25/2016</a:t>
            </a:fld>
            <a:endParaRPr 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3026A0-B6F7-475D-9761-F20D256AF1C1}" type="slidenum">
              <a:rPr lang="en-US" smtClean="0"/>
              <a:pPr/>
              <a:t>‹#›</a:t>
            </a:fld>
            <a:endParaRPr lang="en-US"/>
          </a:p>
        </p:txBody>
      </p:sp>
    </p:spTree>
    <p:extLst>
      <p:ext uri="{BB962C8B-B14F-4D97-AF65-F5344CB8AC3E}">
        <p14:creationId xmlns:p14="http://schemas.microsoft.com/office/powerpoint/2010/main" xmlns="" val="90360890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6375"/>
            <a:ext cx="8229600" cy="85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2051" name="Rectangle 3"/>
          <p:cNvSpPr>
            <a:spLocks noGrp="1" noChangeArrowheads="1"/>
          </p:cNvSpPr>
          <p:nvPr>
            <p:ph type="body" idx="1"/>
          </p:nvPr>
        </p:nvSpPr>
        <p:spPr bwMode="auto">
          <a:xfrm>
            <a:off x="457200" y="1200150"/>
            <a:ext cx="8229600" cy="339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2052" name="Rectangle 4"/>
          <p:cNvSpPr>
            <a:spLocks noGrp="1" noChangeArrowheads="1"/>
          </p:cNvSpPr>
          <p:nvPr>
            <p:ph type="dt" sz="half" idx="2"/>
          </p:nvPr>
        </p:nvSpPr>
        <p:spPr bwMode="auto">
          <a:xfrm>
            <a:off x="457200" y="4683125"/>
            <a:ext cx="2133600" cy="35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lang="zh-CN" altLang="zh-CN"/>
          </a:p>
        </p:txBody>
      </p:sp>
      <p:sp>
        <p:nvSpPr>
          <p:cNvPr id="2053" name="Rectangle 5"/>
          <p:cNvSpPr>
            <a:spLocks noGrp="1" noChangeArrowheads="1"/>
          </p:cNvSpPr>
          <p:nvPr>
            <p:ph type="ftr" sz="quarter" idx="3"/>
          </p:nvPr>
        </p:nvSpPr>
        <p:spPr bwMode="auto">
          <a:xfrm>
            <a:off x="3124200" y="4683125"/>
            <a:ext cx="2895600" cy="35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lang="zh-CN" altLang="zh-CN"/>
          </a:p>
        </p:txBody>
      </p:sp>
      <p:sp>
        <p:nvSpPr>
          <p:cNvPr id="2054" name="Rectangle 6"/>
          <p:cNvSpPr>
            <a:spLocks noGrp="1" noChangeArrowheads="1"/>
          </p:cNvSpPr>
          <p:nvPr>
            <p:ph type="sldNum" sz="quarter" idx="4"/>
          </p:nvPr>
        </p:nvSpPr>
        <p:spPr bwMode="auto">
          <a:xfrm>
            <a:off x="6553200" y="4683125"/>
            <a:ext cx="2133600" cy="35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0C7506A-129E-418D-8396-EC5AF9ABC8D5}"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703"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0070C0"/>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5" cstate="print">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直接连接符 4"/>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8" name="直接连接符 5"/>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Tree>
    <p:extLst>
      <p:ext uri="{BB962C8B-B14F-4D97-AF65-F5344CB8AC3E}">
        <p14:creationId xmlns:p14="http://schemas.microsoft.com/office/powerpoint/2010/main" xmlns="" val="199527065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2" r:id="rId13"/>
  </p:sldLayoutIdLst>
  <p:txStyles>
    <p:title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Verdana" panose="020B060403050404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Verdana" panose="020B060403050404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Verdana" panose="020B060403050404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Verdana" panose="020B060403050404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0.png"/></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10.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hyperlink" Target="file:///C:\Users\hu2\Desktop\ppt+&#35270;&#39057;\TPlink.mp4" TargetMode="External"/><Relationship Id="rId5" Type="http://schemas.openxmlformats.org/officeDocument/2006/relationships/hyperlink" Target="file:///C:\Users\hu2\Desktop\ppt+&#35270;&#39057;\&#36335;&#30001;&#20837;&#20405;&#25343;root&#26435;&#38480;.mp4" TargetMode="External"/><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0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png"/><Relationship Id="rId7"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38.xml"/><Relationship Id="rId6" Type="http://schemas.openxmlformats.org/officeDocument/2006/relationships/image" Target="../media/image69.png"/><Relationship Id="rId5" Type="http://schemas.openxmlformats.org/officeDocument/2006/relationships/image" Target="../media/image15.jpeg"/><Relationship Id="rId4" Type="http://schemas.openxmlformats.org/officeDocument/2006/relationships/image" Target="../media/image10.png"/><Relationship Id="rId9" Type="http://schemas.openxmlformats.org/officeDocument/2006/relationships/image" Target="../media/image71.png"/></Relationships>
</file>

<file path=ppt/slides/_rels/slide10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png"/><Relationship Id="rId7" Type="http://schemas.openxmlformats.org/officeDocument/2006/relationships/image" Target="../media/image66.png"/><Relationship Id="rId2" Type="http://schemas.openxmlformats.org/officeDocument/2006/relationships/notesSlide" Target="../notesSlides/notesSlide104.xml"/><Relationship Id="rId1" Type="http://schemas.openxmlformats.org/officeDocument/2006/relationships/slideLayout" Target="../slideLayouts/slideLayout38.xml"/><Relationship Id="rId6" Type="http://schemas.openxmlformats.org/officeDocument/2006/relationships/image" Target="../media/image69.png"/><Relationship Id="rId5" Type="http://schemas.openxmlformats.org/officeDocument/2006/relationships/image" Target="../media/image15.jpeg"/><Relationship Id="rId4" Type="http://schemas.openxmlformats.org/officeDocument/2006/relationships/image" Target="../media/image10.png"/><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39.xml"/><Relationship Id="rId5" Type="http://schemas.openxmlformats.org/officeDocument/2006/relationships/image" Target="../media/image93.gif"/><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notesSlide" Target="../notesSlides/notesSlide106.xml"/><Relationship Id="rId1" Type="http://schemas.openxmlformats.org/officeDocument/2006/relationships/slideLayout" Target="../slideLayouts/slideLayout39.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15.jpe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39.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39.xml"/><Relationship Id="rId4" Type="http://schemas.openxmlformats.org/officeDocument/2006/relationships/hyperlink" Target="file:///C:\Users\hu2\Desktop\ppt+&#35270;&#39057;\MK5.mp4"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39.xml"/><Relationship Id="rId4" Type="http://schemas.openxmlformats.org/officeDocument/2006/relationships/image" Target="../media/image95.jpeg"/></Relationships>
</file>

<file path=ppt/slides/_rels/slide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10.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1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png"/><Relationship Id="rId7"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emf"/><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01.jpeg"/><Relationship Id="rId4"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102.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file:///C:\Users\hu2\Desktop\ppt+&#35270;&#39057;\&#22902;&#29942;.mp4" TargetMode="Externa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gif"/><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file:///C:\Users\hu2\Desktop\ppt+&#35270;&#39057;\WPA2.mp4" TargetMode="External"/><Relationship Id="rId5" Type="http://schemas.openxmlformats.org/officeDocument/2006/relationships/image" Target="../media/image31.jpe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gif"/><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hyperlink" Target="file:///C:\Users\hu2\Desktop\ppt+&#35270;&#39057;\&#27700;&#28404;-wps.mp4"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png"/><Relationship Id="rId7" Type="http://schemas.openxmlformats.org/officeDocument/2006/relationships/image" Target="../media/image53.jpeg"/><Relationship Id="rId2" Type="http://schemas.openxmlformats.org/officeDocument/2006/relationships/notesSlide" Target="../notesSlides/notesSlide64.xml"/><Relationship Id="rId1" Type="http://schemas.openxmlformats.org/officeDocument/2006/relationships/slideLayout" Target="../slideLayouts/slideLayout38.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9.xml"/><Relationship Id="rId4" Type="http://schemas.openxmlformats.org/officeDocument/2006/relationships/hyperlink" Target="file:///C:\Users\hu2\Desktop\ppt+&#35270;&#39057;\cain.mp4"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8.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39.xml"/><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65.jpe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6.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hyperlink" Target="file:///C:\Users\hu2\Desktop\ppt+&#35270;&#39057;\tcpdump.mp4"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www.freebuf.com/articles/wireless/35469.html"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8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8.jpe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9.jpeg"/><Relationship Id="rId4" Type="http://schemas.openxmlformats.org/officeDocument/2006/relationships/image" Target="../media/image10.png"/></Relationships>
</file>

<file path=ppt/slides/_rels/slide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80.jpe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10.png"/></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152" y="1203123"/>
            <a:ext cx="7491432" cy="2554545"/>
          </a:xfrm>
          <a:prstGeom prst="rect">
            <a:avLst/>
          </a:prstGeom>
          <a:noFill/>
        </p:spPr>
        <p:txBody>
          <a:bodyPr wrap="square" rtlCol="0">
            <a:spAutoFit/>
          </a:bodyPr>
          <a:lstStyle/>
          <a:p>
            <a:r>
              <a:rPr lang="zh-CN" altLang="en-US" sz="1600" b="1" dirty="0" smtClean="0">
                <a:solidFill>
                  <a:schemeClr val="bg1"/>
                </a:solidFill>
                <a:latin typeface="+mn-lt"/>
                <a:ea typeface="+mj-ea"/>
              </a:rPr>
              <a:t>活动现场，</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手机没有信号，</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可以破解</a:t>
            </a:r>
            <a:r>
              <a:rPr lang="en-US" altLang="zh-CN" sz="1600" b="1" dirty="0" err="1" smtClean="0">
                <a:solidFill>
                  <a:schemeClr val="bg1"/>
                </a:solidFill>
                <a:latin typeface="+mn-lt"/>
                <a:ea typeface="+mj-ea"/>
              </a:rPr>
              <a:t>wifi</a:t>
            </a:r>
            <a:r>
              <a:rPr lang="zh-CN" altLang="en-US" sz="1600" b="1" dirty="0" smtClean="0">
                <a:solidFill>
                  <a:schemeClr val="bg1"/>
                </a:solidFill>
                <a:latin typeface="+mn-lt"/>
                <a:ea typeface="+mj-ea"/>
              </a:rPr>
              <a:t>密码上网</a:t>
            </a:r>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9</a:t>
            </a:r>
            <a:r>
              <a:rPr lang="zh-CN" altLang="en-US" sz="1600" b="1" dirty="0" smtClean="0">
                <a:solidFill>
                  <a:schemeClr val="bg1"/>
                </a:solidFill>
                <a:latin typeface="+mn-lt"/>
                <a:ea typeface="+mj-ea"/>
              </a:rPr>
              <a:t>点</a:t>
            </a:r>
            <a:r>
              <a:rPr lang="en-US" altLang="zh-CN" sz="1600" b="1" dirty="0" smtClean="0">
                <a:solidFill>
                  <a:schemeClr val="bg1"/>
                </a:solidFill>
                <a:latin typeface="+mn-lt"/>
                <a:ea typeface="+mj-ea"/>
              </a:rPr>
              <a:t>30</a:t>
            </a:r>
            <a:r>
              <a:rPr lang="zh-CN" altLang="en-US" sz="1600" b="1" dirty="0" smtClean="0">
                <a:solidFill>
                  <a:schemeClr val="bg1"/>
                </a:solidFill>
                <a:latin typeface="+mn-lt"/>
                <a:ea typeface="+mj-ea"/>
              </a:rPr>
              <a:t>之前到的，</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给一个提示</a:t>
            </a:r>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SSID:  </a:t>
            </a:r>
          </a:p>
          <a:p>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Wpa2-1-TL-wr941n</a:t>
            </a:r>
          </a:p>
          <a:p>
            <a:r>
              <a:rPr lang="zh-CN" altLang="en-US" sz="1600" b="1" dirty="0" smtClean="0">
                <a:solidFill>
                  <a:schemeClr val="bg1"/>
                </a:solidFill>
                <a:latin typeface="+mn-lt"/>
                <a:ea typeface="+mj-ea"/>
              </a:rPr>
              <a:t>弱口令</a:t>
            </a:r>
            <a:r>
              <a:rPr lang="en-US" altLang="zh-CN" sz="1600" b="1" dirty="0" smtClean="0">
                <a:solidFill>
                  <a:schemeClr val="bg1"/>
                </a:solidFill>
                <a:latin typeface="+mn-lt"/>
                <a:ea typeface="+mj-ea"/>
              </a:rPr>
              <a:t> </a:t>
            </a:r>
          </a:p>
          <a:p>
            <a:r>
              <a:rPr lang="zh-CN" altLang="en-US" sz="1600" b="1" dirty="0" smtClean="0">
                <a:solidFill>
                  <a:schemeClr val="bg1"/>
                </a:solidFill>
                <a:latin typeface="+mn-lt"/>
                <a:ea typeface="+mj-ea"/>
              </a:rPr>
              <a:t>再提示 个八位密码</a:t>
            </a:r>
            <a:endParaRPr lang="en-US" altLang="zh-CN" sz="1600" b="1" dirty="0" smtClean="0">
              <a:solidFill>
                <a:schemeClr val="bg1"/>
              </a:solidFill>
              <a:latin typeface="+mn-lt"/>
              <a:ea typeface="+mj-ea"/>
            </a:endParaRPr>
          </a:p>
        </p:txBody>
      </p:sp>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rgbClr val="0099FF"/>
                </a:solidFill>
              </a:rPr>
              <a:t>自我介绍</a:t>
            </a:r>
            <a:endParaRPr lang="zh-CN" altLang="en-US" dirty="0" smtClean="0">
              <a:solidFill>
                <a:srgbClr val="0099FF"/>
              </a:solidFill>
            </a:endParaRPr>
          </a:p>
        </p:txBody>
      </p:sp>
      <p:sp>
        <p:nvSpPr>
          <p:cNvPr id="8201" name="矩形 32"/>
          <p:cNvSpPr>
            <a:spLocks noChangeArrowheads="1"/>
          </p:cNvSpPr>
          <p:nvPr/>
        </p:nvSpPr>
        <p:spPr bwMode="auto">
          <a:xfrm>
            <a:off x="1652569" y="1275156"/>
            <a:ext cx="7491431"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我干过些什么事</a:t>
            </a:r>
            <a:r>
              <a:rPr lang="en-US" altLang="zh-CN" dirty="0" smtClean="0"/>
              <a:t>?</a:t>
            </a:r>
          </a:p>
          <a:p>
            <a:r>
              <a:rPr lang="en-US" altLang="zh-CN" dirty="0" smtClean="0"/>
              <a:t/>
            </a:r>
            <a:br>
              <a:rPr lang="en-US" altLang="zh-CN" dirty="0" smtClean="0"/>
            </a:br>
            <a:r>
              <a:rPr lang="zh-CN" altLang="en-US" dirty="0" smtClean="0"/>
              <a:t>成为顶级黑客必备软件</a:t>
            </a:r>
          </a:p>
          <a:p>
            <a:r>
              <a:rPr lang="zh-CN" altLang="en-US" dirty="0" smtClean="0"/>
              <a:t>发现</a:t>
            </a:r>
            <a:r>
              <a:rPr lang="en-US" altLang="zh-CN" dirty="0" smtClean="0"/>
              <a:t>ADSL</a:t>
            </a:r>
            <a:r>
              <a:rPr lang="zh-CN" altLang="en-US" dirty="0" smtClean="0"/>
              <a:t>收费漏洞，免费上网好几年。</a:t>
            </a:r>
          </a:p>
          <a:p>
            <a:r>
              <a:rPr lang="zh-CN" altLang="en-US" dirty="0" smtClean="0"/>
              <a:t>中华会计网校，</a:t>
            </a:r>
          </a:p>
          <a:p>
            <a:r>
              <a:rPr lang="en-US" altLang="zh-CN" dirty="0" err="1" smtClean="0"/>
              <a:t>Sohu</a:t>
            </a:r>
            <a:r>
              <a:rPr lang="zh-CN" altLang="en-US" dirty="0" smtClean="0"/>
              <a:t>分站，</a:t>
            </a:r>
          </a:p>
          <a:p>
            <a:r>
              <a:rPr lang="zh-CN" altLang="en-US" dirty="0" smtClean="0"/>
              <a:t>美国网站若干，</a:t>
            </a:r>
          </a:p>
          <a:p>
            <a:r>
              <a:rPr lang="zh-CN" altLang="en-US" dirty="0" smtClean="0"/>
              <a:t>台湾政府网络若干</a:t>
            </a:r>
          </a:p>
          <a:p>
            <a:r>
              <a:rPr lang="zh-CN" altLang="en-US" dirty="0" smtClean="0"/>
              <a:t>韩国非法网站若干</a:t>
            </a:r>
          </a:p>
        </p:txBody>
      </p:sp>
    </p:spTree>
    <p:extLst>
      <p:ext uri="{BB962C8B-B14F-4D97-AF65-F5344CB8AC3E}">
        <p14:creationId xmlns:p14="http://schemas.microsoft.com/office/powerpoint/2010/main" xmlns="" val="2627006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93471"/>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后门</a:t>
            </a:r>
          </a:p>
        </p:txBody>
      </p:sp>
      <p:sp>
        <p:nvSpPr>
          <p:cNvPr id="10" name="文本框 9"/>
          <p:cNvSpPr txBox="1"/>
          <p:nvPr/>
        </p:nvSpPr>
        <p:spPr>
          <a:xfrm>
            <a:off x="1042383" y="1209505"/>
            <a:ext cx="6555003" cy="584775"/>
          </a:xfrm>
          <a:prstGeom prst="rect">
            <a:avLst/>
          </a:prstGeom>
          <a:noFill/>
        </p:spPr>
        <p:txBody>
          <a:bodyPr wrap="square" rtlCol="0">
            <a:spAutoFit/>
          </a:bodyPr>
          <a:lstStyle/>
          <a:p>
            <a:pPr algn="just"/>
            <a:r>
              <a:rPr lang="en-US" altLang="zh-CN" sz="1600" b="1" dirty="0" smtClean="0">
                <a:latin typeface="+mn-ea"/>
                <a:ea typeface="+mn-ea"/>
              </a:rPr>
              <a:t>TP-Link Shell </a:t>
            </a:r>
            <a:r>
              <a:rPr lang="zh-CN" altLang="en-US" sz="1600" b="1" dirty="0" smtClean="0">
                <a:latin typeface="+mn-ea"/>
                <a:ea typeface="+mn-ea"/>
              </a:rPr>
              <a:t>调试接口  </a:t>
            </a:r>
            <a:r>
              <a:rPr lang="en-US" altLang="zh-CN" sz="1600" b="1" dirty="0">
                <a:solidFill>
                  <a:schemeClr val="accent4">
                    <a:lumMod val="50000"/>
                  </a:schemeClr>
                </a:solidFill>
                <a:latin typeface="+mn-ea"/>
                <a:ea typeface="+mn-ea"/>
              </a:rPr>
              <a:t>CNVD-2013-20783</a:t>
            </a:r>
            <a:endParaRPr lang="en-US" altLang="zh-CN" sz="1600" b="1" dirty="0" smtClean="0">
              <a:solidFill>
                <a:schemeClr val="accent4">
                  <a:lumMod val="50000"/>
                </a:schemeClr>
              </a:solidFill>
              <a:latin typeface="+mn-ea"/>
              <a:ea typeface="+mn-ea"/>
            </a:endParaRPr>
          </a:p>
          <a:p>
            <a:pPr algn="just"/>
            <a:r>
              <a:rPr lang="en-US" altLang="zh-CN" sz="1600" dirty="0" smtClean="0">
                <a:solidFill>
                  <a:srgbClr val="FF0000"/>
                </a:solidFill>
              </a:rPr>
              <a:t>http</a:t>
            </a:r>
            <a:r>
              <a:rPr lang="en-US" altLang="zh-CN" sz="1600" dirty="0">
                <a:solidFill>
                  <a:srgbClr val="FF0000"/>
                </a:solidFill>
              </a:rPr>
              <a:t>://ip/userRpmNatDebugRpm26525557/linux_cmdline.html</a:t>
            </a:r>
            <a:endParaRPr lang="zh-CN" altLang="en-US" sz="1600" dirty="0">
              <a:solidFill>
                <a:srgbClr val="FF0000"/>
              </a:solidFill>
              <a:latin typeface="+mn-ea"/>
              <a:ea typeface="+mn-ea"/>
            </a:endParaRPr>
          </a:p>
        </p:txBody>
      </p:sp>
      <p:pic>
        <p:nvPicPr>
          <p:cNvPr id="2" name="图片 1"/>
          <p:cNvPicPr>
            <a:picLocks noChangeAspect="1"/>
          </p:cNvPicPr>
          <p:nvPr/>
        </p:nvPicPr>
        <p:blipFill>
          <a:blip r:embed="rId5" cstate="print"/>
          <a:stretch>
            <a:fillRect/>
          </a:stretch>
        </p:blipFill>
        <p:spPr>
          <a:xfrm>
            <a:off x="1586679" y="1794280"/>
            <a:ext cx="7254324" cy="2938460"/>
          </a:xfrm>
          <a:prstGeom prst="rect">
            <a:avLst/>
          </a:prstGeom>
        </p:spPr>
      </p:pic>
    </p:spTree>
    <p:extLst>
      <p:ext uri="{BB962C8B-B14F-4D97-AF65-F5344CB8AC3E}">
        <p14:creationId xmlns:p14="http://schemas.microsoft.com/office/powerpoint/2010/main" xmlns="" val="18136408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93471"/>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后门</a:t>
            </a:r>
          </a:p>
        </p:txBody>
      </p:sp>
      <p:sp>
        <p:nvSpPr>
          <p:cNvPr id="4" name="矩形 3"/>
          <p:cNvSpPr/>
          <p:nvPr/>
        </p:nvSpPr>
        <p:spPr>
          <a:xfrm>
            <a:off x="447675" y="1053302"/>
            <a:ext cx="7563465" cy="1477328"/>
          </a:xfrm>
          <a:prstGeom prst="rect">
            <a:avLst/>
          </a:prstGeom>
        </p:spPr>
        <p:txBody>
          <a:bodyPr wrap="square">
            <a:spAutoFit/>
          </a:bodyPr>
          <a:lstStyle/>
          <a:p>
            <a:r>
              <a:rPr lang="zh-CN" altLang="en-US" dirty="0" smtClean="0"/>
              <a:t>受影响产品：</a:t>
            </a:r>
            <a:endParaRPr lang="en-US" altLang="zh-CN" dirty="0" smtClean="0"/>
          </a:p>
          <a:p>
            <a:r>
              <a:rPr lang="en-US" dirty="0" smtClean="0"/>
              <a:t>TL-WDR4300</a:t>
            </a:r>
            <a:r>
              <a:rPr lang="zh-CN" altLang="en-US" dirty="0" smtClean="0"/>
              <a:t>、</a:t>
            </a:r>
            <a:r>
              <a:rPr lang="en-US" dirty="0" smtClean="0"/>
              <a:t>TL-WDR4300</a:t>
            </a:r>
            <a:r>
              <a:rPr lang="zh-CN" altLang="en-US" dirty="0"/>
              <a:t>、</a:t>
            </a:r>
            <a:r>
              <a:rPr lang="en-US" dirty="0" smtClean="0"/>
              <a:t> TL-WDR4300</a:t>
            </a:r>
            <a:r>
              <a:rPr lang="zh-CN" altLang="en-US" dirty="0" smtClean="0"/>
              <a:t>、</a:t>
            </a:r>
            <a:r>
              <a:rPr lang="en-US" dirty="0" smtClean="0"/>
              <a:t> </a:t>
            </a:r>
            <a:r>
              <a:rPr lang="en-US" dirty="0"/>
              <a:t>TL-WR743ND </a:t>
            </a:r>
            <a:r>
              <a:rPr lang="en-US" dirty="0" smtClean="0"/>
              <a:t>1.2/2.0</a:t>
            </a:r>
          </a:p>
          <a:p>
            <a:endParaRPr lang="en-US" dirty="0"/>
          </a:p>
          <a:p>
            <a:r>
              <a:rPr lang="zh-CN" altLang="en-US" dirty="0" smtClean="0"/>
              <a:t>主要分布：中国、美国</a:t>
            </a:r>
            <a:endParaRPr lang="en-US" altLang="zh-CN" dirty="0" smtClean="0"/>
          </a:p>
          <a:p>
            <a:r>
              <a:rPr lang="zh-CN" altLang="en-US" dirty="0"/>
              <a:t>受</a:t>
            </a:r>
            <a:r>
              <a:rPr lang="zh-CN" altLang="en-US" dirty="0" smtClean="0"/>
              <a:t>影响用户达百万</a:t>
            </a:r>
            <a:endParaRPr lang="en-US" dirty="0"/>
          </a:p>
        </p:txBody>
      </p:sp>
      <p:pic>
        <p:nvPicPr>
          <p:cNvPr id="5" name="图片 4"/>
          <p:cNvPicPr>
            <a:picLocks noChangeAspect="1"/>
          </p:cNvPicPr>
          <p:nvPr/>
        </p:nvPicPr>
        <p:blipFill>
          <a:blip r:embed="rId5" cstate="print"/>
          <a:stretch>
            <a:fillRect/>
          </a:stretch>
        </p:blipFill>
        <p:spPr>
          <a:xfrm>
            <a:off x="3972516" y="1791966"/>
            <a:ext cx="4723809" cy="3228571"/>
          </a:xfrm>
          <a:prstGeom prst="rect">
            <a:avLst/>
          </a:prstGeom>
        </p:spPr>
      </p:pic>
    </p:spTree>
    <p:extLst>
      <p:ext uri="{BB962C8B-B14F-4D97-AF65-F5344CB8AC3E}">
        <p14:creationId xmlns:p14="http://schemas.microsoft.com/office/powerpoint/2010/main" xmlns="" val="13463834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多个路由直接入侵</a:t>
            </a:r>
            <a:endParaRPr lang="zh-CN" altLang="en-US" dirty="0">
              <a:solidFill>
                <a:schemeClr val="tx1"/>
              </a:solidFill>
            </a:endParaRPr>
          </a:p>
        </p:txBody>
      </p:sp>
      <p:sp>
        <p:nvSpPr>
          <p:cNvPr id="4" name="矩形 3"/>
          <p:cNvSpPr/>
          <p:nvPr/>
        </p:nvSpPr>
        <p:spPr>
          <a:xfrm>
            <a:off x="447675" y="1053302"/>
            <a:ext cx="7563465" cy="2031325"/>
          </a:xfrm>
          <a:prstGeom prst="rect">
            <a:avLst/>
          </a:prstGeom>
        </p:spPr>
        <p:txBody>
          <a:bodyPr wrap="square">
            <a:spAutoFit/>
          </a:bodyPr>
          <a:lstStyle/>
          <a:p>
            <a:r>
              <a:rPr lang="zh-CN" altLang="en-US" dirty="0" smtClean="0"/>
              <a:t>长亭科技参赛选手便是模拟为黑客攻击者身份，对市面上各个主流品牌路由器以及摄像头发起攻击。他们通过内存漏洞、命令注入、加载木马等黑客常用技术接连攻克了</a:t>
            </a:r>
            <a:r>
              <a:rPr lang="en-US" altLang="zh-CN" dirty="0" smtClean="0"/>
              <a:t>10</a:t>
            </a:r>
            <a:r>
              <a:rPr lang="zh-CN" altLang="en-US" dirty="0" smtClean="0"/>
              <a:t>款主流品牌路由器与</a:t>
            </a:r>
            <a:r>
              <a:rPr lang="en-US" altLang="zh-CN" dirty="0" smtClean="0"/>
              <a:t>1</a:t>
            </a:r>
            <a:r>
              <a:rPr lang="zh-CN" altLang="en-US" dirty="0" smtClean="0"/>
              <a:t>款摄像头。而现场破解的速度非常惊人，某品牌路由器的时间竟然不到一分钟，这让现场观众颇为惊讶。为了让破解造成的危害演示得更直观，现场他们将用户从正规</a:t>
            </a:r>
            <a:r>
              <a:rPr lang="en-US" altLang="zh-CN" dirty="0" smtClean="0"/>
              <a:t>App</a:t>
            </a:r>
            <a:r>
              <a:rPr lang="zh-CN" altLang="en-US" dirty="0" smtClean="0"/>
              <a:t>市场下载的程序替换成了带木马的恶意程序，从而远程完全控制了手机，手机在现场拍的照片，瞬间便被选手拿到</a:t>
            </a:r>
            <a:r>
              <a:rPr lang="en-US" altLang="zh-CN" dirty="0" smtClean="0"/>
              <a:t>!</a:t>
            </a:r>
            <a:endParaRPr lang="en-US" dirty="0"/>
          </a:p>
        </p:txBody>
      </p:sp>
    </p:spTree>
    <p:extLst>
      <p:ext uri="{BB962C8B-B14F-4D97-AF65-F5344CB8AC3E}">
        <p14:creationId xmlns:p14="http://schemas.microsoft.com/office/powerpoint/2010/main" xmlns="" val="13463834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多个路由直接入侵</a:t>
            </a:r>
            <a:endParaRPr lang="zh-CN" altLang="en-US" dirty="0">
              <a:solidFill>
                <a:schemeClr val="tx1"/>
              </a:solidFill>
            </a:endParaRPr>
          </a:p>
        </p:txBody>
      </p:sp>
      <p:pic>
        <p:nvPicPr>
          <p:cNvPr id="9" name="图片 8" descr="2016051414381973.png"/>
          <p:cNvPicPr>
            <a:picLocks noChangeAspect="1"/>
          </p:cNvPicPr>
          <p:nvPr/>
        </p:nvPicPr>
        <p:blipFill>
          <a:blip r:embed="rId5" cstate="print"/>
          <a:stretch>
            <a:fillRect/>
          </a:stretch>
        </p:blipFill>
        <p:spPr>
          <a:xfrm>
            <a:off x="466119" y="1059057"/>
            <a:ext cx="3561905" cy="2200000"/>
          </a:xfrm>
          <a:prstGeom prst="rect">
            <a:avLst/>
          </a:prstGeom>
        </p:spPr>
      </p:pic>
      <p:pic>
        <p:nvPicPr>
          <p:cNvPr id="10" name="图片 9" descr="2016051414384938.png"/>
          <p:cNvPicPr>
            <a:picLocks noChangeAspect="1"/>
          </p:cNvPicPr>
          <p:nvPr/>
        </p:nvPicPr>
        <p:blipFill>
          <a:blip r:embed="rId6" cstate="print"/>
          <a:stretch>
            <a:fillRect/>
          </a:stretch>
        </p:blipFill>
        <p:spPr>
          <a:xfrm>
            <a:off x="5148264" y="1203123"/>
            <a:ext cx="3400000" cy="1971429"/>
          </a:xfrm>
          <a:prstGeom prst="rect">
            <a:avLst/>
          </a:prstGeom>
        </p:spPr>
      </p:pic>
    </p:spTree>
    <p:extLst>
      <p:ext uri="{BB962C8B-B14F-4D97-AF65-F5344CB8AC3E}">
        <p14:creationId xmlns:p14="http://schemas.microsoft.com/office/powerpoint/2010/main" xmlns="" val="13463834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ia.jpg"/>
          <p:cNvPicPr>
            <a:picLocks noChangeAspect="1"/>
          </p:cNvPicPr>
          <p:nvPr/>
        </p:nvPicPr>
        <p:blipFill>
          <a:blip r:embed="rId3" cstate="print"/>
          <a:stretch>
            <a:fillRect/>
          </a:stretch>
        </p:blipFill>
        <p:spPr>
          <a:xfrm>
            <a:off x="2338977" y="1059057"/>
            <a:ext cx="3529617" cy="3497820"/>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演示</a:t>
            </a:r>
            <a:endParaRPr lang="zh-CN" altLang="en-US" dirty="0">
              <a:solidFill>
                <a:schemeClr val="tx1"/>
              </a:solidFill>
            </a:endParaRPr>
          </a:p>
        </p:txBody>
      </p:sp>
      <p:sp>
        <p:nvSpPr>
          <p:cNvPr id="4" name="矩形 3"/>
          <p:cNvSpPr/>
          <p:nvPr/>
        </p:nvSpPr>
        <p:spPr>
          <a:xfrm>
            <a:off x="447675" y="1053302"/>
            <a:ext cx="7563465" cy="369332"/>
          </a:xfrm>
          <a:prstGeom prst="rect">
            <a:avLst/>
          </a:prstGeom>
        </p:spPr>
        <p:txBody>
          <a:bodyPr wrap="square">
            <a:spAutoFit/>
          </a:bodyPr>
          <a:lstStyle/>
          <a:p>
            <a:r>
              <a:rPr lang="zh-CN" altLang="en-US" dirty="0" smtClean="0"/>
              <a:t>几个路由后门，与入侵演示</a:t>
            </a:r>
            <a:endParaRPr lang="en-US" dirty="0"/>
          </a:p>
        </p:txBody>
      </p:sp>
      <p:sp>
        <p:nvSpPr>
          <p:cNvPr id="10" name="动作按钮: 前进或下一项 9">
            <a:hlinkClick r:id="rId5" action="ppaction://program" highlightClick="1"/>
          </p:cNvPr>
          <p:cNvSpPr/>
          <p:nvPr/>
        </p:nvSpPr>
        <p:spPr>
          <a:xfrm>
            <a:off x="6660957" y="2571750"/>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动作按钮: 前进或下一项 10">
            <a:hlinkClick r:id="rId6" action="ppaction://program" highlightClick="1"/>
          </p:cNvPr>
          <p:cNvSpPr/>
          <p:nvPr/>
        </p:nvSpPr>
        <p:spPr>
          <a:xfrm>
            <a:off x="2050845" y="2499717"/>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1346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拒绝服务</a:t>
                </a: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solidFill>
                    <a:srgbClr val="2A82B0"/>
                  </a:solidFill>
                </a:endParaRPr>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solidFill>
                    <a:srgbClr val="2A82B0"/>
                  </a:solidFill>
                </a:endParaRPr>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solidFill>
                <a:srgbClr val="2A82B0"/>
              </a:solidFill>
            </a:endParaRPr>
          </a:p>
        </p:txBody>
      </p:sp>
      <p:sp>
        <p:nvSpPr>
          <p:cNvPr id="13"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22310256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6" name="标题 1"/>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无线</a:t>
            </a:r>
            <a:r>
              <a:rPr lang="en-US" altLang="zh-CN" dirty="0" smtClean="0">
                <a:solidFill>
                  <a:schemeClr val="tx1"/>
                </a:solidFill>
              </a:rPr>
              <a:t>DOS</a:t>
            </a:r>
            <a:r>
              <a:rPr lang="zh-CN" altLang="en-US" dirty="0" smtClean="0">
                <a:solidFill>
                  <a:schemeClr val="tx1"/>
                </a:solidFill>
              </a:rPr>
              <a:t>攻击</a:t>
            </a:r>
            <a:endParaRPr lang="zh-CN" altLang="en-US" dirty="0" smtClean="0"/>
          </a:p>
        </p:txBody>
      </p:sp>
      <p:graphicFrame>
        <p:nvGraphicFramePr>
          <p:cNvPr id="8" name="图示 7"/>
          <p:cNvGraphicFramePr/>
          <p:nvPr>
            <p:extLst>
              <p:ext uri="{D42A27DB-BD31-4B8C-83A1-F6EECF244321}">
                <p14:modId xmlns:p14="http://schemas.microsoft.com/office/powerpoint/2010/main" xmlns="" val="819071711"/>
              </p:ext>
            </p:extLst>
          </p:nvPr>
        </p:nvGraphicFramePr>
        <p:xfrm>
          <a:off x="898317" y="55482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3355532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认证洪水攻击</a:t>
            </a:r>
            <a:endParaRPr lang="en-US" altLang="zh-CN" dirty="0">
              <a:solidFill>
                <a:schemeClr val="tx1"/>
              </a:solidFill>
            </a:endParaRPr>
          </a:p>
        </p:txBody>
      </p:sp>
      <p:sp>
        <p:nvSpPr>
          <p:cNvPr id="2" name="文本框 1"/>
          <p:cNvSpPr txBox="1"/>
          <p:nvPr/>
        </p:nvSpPr>
        <p:spPr>
          <a:xfrm>
            <a:off x="529509" y="1246605"/>
            <a:ext cx="7779564" cy="584775"/>
          </a:xfrm>
          <a:prstGeom prst="rect">
            <a:avLst/>
          </a:prstGeom>
          <a:noFill/>
        </p:spPr>
        <p:txBody>
          <a:bodyPr wrap="square" rtlCol="0">
            <a:spAutoFit/>
          </a:bodyPr>
          <a:lstStyle/>
          <a:p>
            <a:r>
              <a:rPr lang="zh-CN" altLang="en-US" sz="1600" b="1" dirty="0">
                <a:solidFill>
                  <a:srgbClr val="2A82B0"/>
                </a:solidFill>
              </a:rPr>
              <a:t>认证洪水攻击主要针对那些通过认证和</a:t>
            </a:r>
            <a:r>
              <a:rPr lang="en-US" altLang="zh-CN" sz="1600" b="1" dirty="0">
                <a:solidFill>
                  <a:srgbClr val="2A82B0"/>
                </a:solidFill>
              </a:rPr>
              <a:t>AP</a:t>
            </a:r>
            <a:r>
              <a:rPr lang="zh-CN" altLang="en-US" sz="1600" b="1" dirty="0">
                <a:solidFill>
                  <a:srgbClr val="2A82B0"/>
                </a:solidFill>
              </a:rPr>
              <a:t>建立关联的客户端，攻击者将向</a:t>
            </a:r>
            <a:r>
              <a:rPr lang="en-US" altLang="zh-CN" sz="1600" b="1" dirty="0">
                <a:solidFill>
                  <a:srgbClr val="2A82B0"/>
                </a:solidFill>
              </a:rPr>
              <a:t>AP</a:t>
            </a:r>
            <a:r>
              <a:rPr lang="zh-CN" altLang="en-US" sz="1600" b="1" dirty="0">
                <a:solidFill>
                  <a:srgbClr val="2A82B0"/>
                </a:solidFill>
              </a:rPr>
              <a:t>发送大量伪造的身份验证请求。</a:t>
            </a:r>
          </a:p>
        </p:txBody>
      </p:sp>
      <p:pic>
        <p:nvPicPr>
          <p:cNvPr id="10" name="图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256467" y="2203330"/>
            <a:ext cx="1601533" cy="120115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904764" y="1619248"/>
            <a:ext cx="689182" cy="689182"/>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090025" y="3748853"/>
            <a:ext cx="671156" cy="671156"/>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532042" y="2520378"/>
            <a:ext cx="1016530" cy="1016530"/>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8073342" y="3550644"/>
            <a:ext cx="921795" cy="921795"/>
          </a:xfrm>
          <a:prstGeom prst="rect">
            <a:avLst/>
          </a:prstGeom>
        </p:spPr>
      </p:pic>
      <p:sp>
        <p:nvSpPr>
          <p:cNvPr id="15" name="上箭头 14"/>
          <p:cNvSpPr/>
          <p:nvPr/>
        </p:nvSpPr>
        <p:spPr>
          <a:xfrm rot="17422502">
            <a:off x="7056894" y="2996841"/>
            <a:ext cx="777980" cy="11829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右箭头 15"/>
          <p:cNvSpPr/>
          <p:nvPr/>
        </p:nvSpPr>
        <p:spPr>
          <a:xfrm rot="1829773">
            <a:off x="4039494" y="2308430"/>
            <a:ext cx="1216973" cy="2119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右箭头 16"/>
          <p:cNvSpPr/>
          <p:nvPr/>
        </p:nvSpPr>
        <p:spPr>
          <a:xfrm rot="237366">
            <a:off x="3838456" y="3000611"/>
            <a:ext cx="1216973" cy="2119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右箭头 17"/>
          <p:cNvSpPr/>
          <p:nvPr/>
        </p:nvSpPr>
        <p:spPr>
          <a:xfrm rot="20368576">
            <a:off x="3890542" y="3749090"/>
            <a:ext cx="1216973" cy="2119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乘号 18"/>
          <p:cNvSpPr/>
          <p:nvPr/>
        </p:nvSpPr>
        <p:spPr>
          <a:xfrm>
            <a:off x="4093044" y="1641053"/>
            <a:ext cx="998643" cy="27789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67970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ircle(in)">
                                      <p:cBhvr>
                                        <p:cTn id="1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反认证洪水攻击</a:t>
            </a:r>
            <a:endParaRPr lang="en-US" altLang="zh-CN" dirty="0">
              <a:solidFill>
                <a:schemeClr val="tx1"/>
              </a:solidFill>
            </a:endParaRPr>
          </a:p>
        </p:txBody>
      </p:sp>
      <p:sp>
        <p:nvSpPr>
          <p:cNvPr id="4" name="文本框 3"/>
          <p:cNvSpPr txBox="1"/>
          <p:nvPr/>
        </p:nvSpPr>
        <p:spPr>
          <a:xfrm>
            <a:off x="754251" y="1283662"/>
            <a:ext cx="7347366" cy="584775"/>
          </a:xfrm>
          <a:prstGeom prst="rect">
            <a:avLst/>
          </a:prstGeom>
          <a:noFill/>
        </p:spPr>
        <p:txBody>
          <a:bodyPr wrap="square" rtlCol="0">
            <a:spAutoFit/>
          </a:bodyPr>
          <a:lstStyle/>
          <a:p>
            <a:r>
              <a:rPr lang="zh-CN" altLang="en-US" sz="1600" dirty="0" smtClean="0">
                <a:solidFill>
                  <a:srgbClr val="2A82B0"/>
                </a:solidFill>
                <a:latin typeface="微软雅黑"/>
                <a:ea typeface="微软雅黑"/>
              </a:rPr>
              <a:t>它通过</a:t>
            </a:r>
            <a:r>
              <a:rPr lang="zh-CN" altLang="en-US" sz="1600" dirty="0">
                <a:solidFill>
                  <a:srgbClr val="2A82B0"/>
                </a:solidFill>
                <a:latin typeface="微软雅黑"/>
                <a:ea typeface="微软雅黑"/>
              </a:rPr>
              <a:t>欺骗从</a:t>
            </a:r>
            <a:r>
              <a:rPr lang="en-US" altLang="zh-CN" sz="1600" dirty="0">
                <a:solidFill>
                  <a:srgbClr val="2A82B0"/>
                </a:solidFill>
                <a:latin typeface="微软雅黑"/>
                <a:ea typeface="微软雅黑"/>
              </a:rPr>
              <a:t>AP</a:t>
            </a:r>
            <a:r>
              <a:rPr lang="zh-CN" altLang="en-US" sz="1600" dirty="0">
                <a:solidFill>
                  <a:srgbClr val="2A82B0"/>
                </a:solidFill>
                <a:latin typeface="微软雅黑"/>
                <a:ea typeface="微软雅黑"/>
              </a:rPr>
              <a:t>到</a:t>
            </a:r>
            <a:r>
              <a:rPr lang="zh-CN" altLang="en-US" sz="1600" dirty="0" smtClean="0">
                <a:solidFill>
                  <a:srgbClr val="2A82B0"/>
                </a:solidFill>
                <a:latin typeface="微软雅黑"/>
                <a:ea typeface="微软雅黑"/>
              </a:rPr>
              <a:t>客户端广播的</a:t>
            </a:r>
            <a:r>
              <a:rPr lang="zh-CN" altLang="en-US" sz="1600" dirty="0">
                <a:solidFill>
                  <a:srgbClr val="2A82B0"/>
                </a:solidFill>
                <a:latin typeface="微软雅黑"/>
                <a:ea typeface="微软雅黑"/>
              </a:rPr>
              <a:t>取消身份验证帧来将客户端转为未关联</a:t>
            </a:r>
            <a:r>
              <a:rPr lang="en-US" altLang="zh-CN" sz="1600" dirty="0">
                <a:solidFill>
                  <a:srgbClr val="2A82B0"/>
                </a:solidFill>
                <a:latin typeface="微软雅黑"/>
                <a:ea typeface="微软雅黑"/>
              </a:rPr>
              <a:t>/</a:t>
            </a:r>
            <a:r>
              <a:rPr lang="zh-CN" altLang="en-US" sz="1600" dirty="0">
                <a:solidFill>
                  <a:srgbClr val="2A82B0"/>
                </a:solidFill>
                <a:latin typeface="微软雅黑"/>
                <a:ea typeface="微软雅黑"/>
              </a:rPr>
              <a:t>未认证的状态</a:t>
            </a:r>
            <a:r>
              <a:rPr lang="zh-CN" altLang="en-US" sz="1600" dirty="0" smtClean="0">
                <a:solidFill>
                  <a:srgbClr val="2A82B0"/>
                </a:solidFill>
                <a:latin typeface="微软雅黑"/>
                <a:ea typeface="微软雅黑"/>
              </a:rPr>
              <a:t>。</a:t>
            </a:r>
            <a:endParaRPr lang="zh-CN" altLang="en-US" sz="1600" dirty="0">
              <a:solidFill>
                <a:srgbClr val="2A82B0"/>
              </a:solidFill>
              <a:latin typeface="微软雅黑"/>
              <a:ea typeface="微软雅黑"/>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383678" y="2278149"/>
            <a:ext cx="1601533" cy="120115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031975" y="1694067"/>
            <a:ext cx="689182" cy="689182"/>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217236" y="3823672"/>
            <a:ext cx="671156" cy="671156"/>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659253" y="2595197"/>
            <a:ext cx="1016530" cy="1016530"/>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8200553" y="3625463"/>
            <a:ext cx="921795" cy="921795"/>
          </a:xfrm>
          <a:prstGeom prst="rect">
            <a:avLst/>
          </a:prstGeom>
        </p:spPr>
      </p:pic>
      <p:sp>
        <p:nvSpPr>
          <p:cNvPr id="15" name="上箭头 14"/>
          <p:cNvSpPr/>
          <p:nvPr/>
        </p:nvSpPr>
        <p:spPr>
          <a:xfrm rot="17422502">
            <a:off x="7184105" y="3071660"/>
            <a:ext cx="777980" cy="11829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左右箭头 15"/>
          <p:cNvSpPr/>
          <p:nvPr/>
        </p:nvSpPr>
        <p:spPr>
          <a:xfrm rot="1086082">
            <a:off x="3888392" y="2383249"/>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左右箭头 16"/>
          <p:cNvSpPr/>
          <p:nvPr/>
        </p:nvSpPr>
        <p:spPr>
          <a:xfrm>
            <a:off x="3763858" y="3008216"/>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左右箭头 17"/>
          <p:cNvSpPr/>
          <p:nvPr/>
        </p:nvSpPr>
        <p:spPr>
          <a:xfrm rot="20012073">
            <a:off x="3891573" y="3717699"/>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338633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682218" y="2004419"/>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1186450" y="1954304"/>
            <a:ext cx="2449122" cy="338554"/>
          </a:xfrm>
          <a:prstGeom prst="rect">
            <a:avLst/>
          </a:prstGeom>
          <a:noFill/>
        </p:spPr>
        <p:txBody>
          <a:bodyPr wrap="square" rtlCol="0">
            <a:spAutoFit/>
          </a:bodyPr>
          <a:lstStyle/>
          <a:p>
            <a:r>
              <a:rPr lang="zh-CN" altLang="en-US" sz="1600" b="1" dirty="0" smtClean="0">
                <a:solidFill>
                  <a:schemeClr val="bg1"/>
                </a:solidFill>
                <a:latin typeface="+mn-lt"/>
              </a:rPr>
              <a:t>无线通信协议的发展</a:t>
            </a:r>
            <a:endParaRPr lang="zh-CN" altLang="en-US" sz="1600" b="1" dirty="0">
              <a:solidFill>
                <a:schemeClr val="bg1"/>
              </a:solidFill>
              <a:latin typeface="+mn-lt"/>
            </a:endParaRPr>
          </a:p>
        </p:txBody>
      </p:sp>
      <p:sp>
        <p:nvSpPr>
          <p:cNvPr id="18" name="文本框 17"/>
          <p:cNvSpPr txBox="1"/>
          <p:nvPr/>
        </p:nvSpPr>
        <p:spPr>
          <a:xfrm>
            <a:off x="1201866" y="2651463"/>
            <a:ext cx="3047833" cy="338554"/>
          </a:xfrm>
          <a:prstGeom prst="rect">
            <a:avLst/>
          </a:prstGeom>
          <a:noFill/>
        </p:spPr>
        <p:txBody>
          <a:bodyPr wrap="square" rtlCol="0">
            <a:spAutoFit/>
          </a:bodyPr>
          <a:lstStyle/>
          <a:p>
            <a:r>
              <a:rPr lang="zh-CN" altLang="en-US" sz="1600" b="1" dirty="0" smtClean="0">
                <a:solidFill>
                  <a:schemeClr val="bg1"/>
                </a:solidFill>
                <a:latin typeface="+mn-lt"/>
              </a:rPr>
              <a:t>加密协议缺陷及攻击方法</a:t>
            </a:r>
            <a:endParaRPr lang="zh-CN" altLang="en-US" sz="1600" b="1" dirty="0">
              <a:solidFill>
                <a:schemeClr val="bg1"/>
              </a:solidFill>
              <a:latin typeface="+mn-lt"/>
            </a:endParaRPr>
          </a:p>
        </p:txBody>
      </p:sp>
      <p:sp>
        <p:nvSpPr>
          <p:cNvPr id="19" name="文本框 18"/>
          <p:cNvSpPr txBox="1"/>
          <p:nvPr/>
        </p:nvSpPr>
        <p:spPr>
          <a:xfrm>
            <a:off x="1094913" y="3339998"/>
            <a:ext cx="3020471" cy="338554"/>
          </a:xfrm>
          <a:prstGeom prst="rect">
            <a:avLst/>
          </a:prstGeom>
          <a:noFill/>
        </p:spPr>
        <p:txBody>
          <a:bodyPr wrap="square" rtlCol="0">
            <a:spAutoFit/>
          </a:bodyPr>
          <a:lstStyle/>
          <a:p>
            <a:r>
              <a:rPr lang="zh-CN" altLang="en-US" sz="1600" b="1" dirty="0">
                <a:solidFill>
                  <a:schemeClr val="bg1"/>
                </a:solidFill>
                <a:latin typeface="+mn-lt"/>
              </a:rPr>
              <a:t>攻击者的捷径、演示</a:t>
            </a:r>
            <a:r>
              <a:rPr lang="en-US" altLang="zh-CN" sz="1600" b="1" dirty="0">
                <a:solidFill>
                  <a:schemeClr val="bg1"/>
                </a:solidFill>
                <a:latin typeface="+mn-lt"/>
              </a:rPr>
              <a:t>WPS</a:t>
            </a:r>
            <a:r>
              <a:rPr lang="zh-CN" altLang="en-US" sz="1600" b="1" dirty="0">
                <a:solidFill>
                  <a:schemeClr val="bg1"/>
                </a:solidFill>
                <a:latin typeface="+mn-lt"/>
              </a:rPr>
              <a:t>攻击</a:t>
            </a:r>
          </a:p>
        </p:txBody>
      </p:sp>
      <p:sp>
        <p:nvSpPr>
          <p:cNvPr id="20" name="文本框 19"/>
          <p:cNvSpPr txBox="1"/>
          <p:nvPr/>
        </p:nvSpPr>
        <p:spPr>
          <a:xfrm>
            <a:off x="1186450" y="4000960"/>
            <a:ext cx="2936679" cy="338554"/>
          </a:xfrm>
          <a:prstGeom prst="rect">
            <a:avLst/>
          </a:prstGeom>
          <a:noFill/>
        </p:spPr>
        <p:txBody>
          <a:bodyPr wrap="square" rtlCol="0">
            <a:spAutoFit/>
          </a:bodyPr>
          <a:lstStyle/>
          <a:p>
            <a:r>
              <a:rPr lang="zh-CN" altLang="en-US" sz="1600" b="1" dirty="0">
                <a:solidFill>
                  <a:schemeClr val="bg1"/>
                </a:solidFill>
                <a:latin typeface="+mn-lt"/>
              </a:rPr>
              <a:t>针对无线密码破解的防御手段</a:t>
            </a:r>
          </a:p>
        </p:txBody>
      </p:sp>
      <p:sp>
        <p:nvSpPr>
          <p:cNvPr id="21" name="文本框 20"/>
          <p:cNvSpPr txBox="1"/>
          <p:nvPr/>
        </p:nvSpPr>
        <p:spPr>
          <a:xfrm>
            <a:off x="1402548" y="968035"/>
            <a:ext cx="2233023" cy="523220"/>
          </a:xfrm>
          <a:prstGeom prst="rect">
            <a:avLst/>
          </a:prstGeom>
          <a:noFill/>
        </p:spPr>
        <p:txBody>
          <a:bodyPr wrap="square" rtlCol="0">
            <a:spAutoFit/>
          </a:bodyPr>
          <a:lstStyle/>
          <a:p>
            <a:r>
              <a:rPr lang="zh-CN" altLang="en-US" sz="2800" b="1" dirty="0" smtClean="0">
                <a:solidFill>
                  <a:schemeClr val="bg1"/>
                </a:solidFill>
                <a:latin typeface="+mn-lt"/>
              </a:rPr>
              <a:t>第一部分</a:t>
            </a:r>
            <a:endParaRPr lang="zh-CN" altLang="en-US" sz="2800" b="1" dirty="0">
              <a:solidFill>
                <a:schemeClr val="bg1"/>
              </a:solidFill>
              <a:latin typeface="+mn-lt"/>
            </a:endParaRPr>
          </a:p>
        </p:txBody>
      </p:sp>
      <p:grpSp>
        <p:nvGrpSpPr>
          <p:cNvPr id="22" name="Group 5"/>
          <p:cNvGrpSpPr>
            <a:grpSpLocks/>
          </p:cNvGrpSpPr>
          <p:nvPr/>
        </p:nvGrpSpPr>
        <p:grpSpPr bwMode="auto">
          <a:xfrm>
            <a:off x="4716066" y="2004419"/>
            <a:ext cx="3361134" cy="2512222"/>
            <a:chOff x="0" y="0"/>
            <a:chExt cx="3490894" cy="2571768"/>
          </a:xfrm>
        </p:grpSpPr>
        <p:sp>
          <p:nvSpPr>
            <p:cNvPr id="23"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4"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6"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27" name="Group 10"/>
            <p:cNvGrpSpPr>
              <a:grpSpLocks/>
            </p:cNvGrpSpPr>
            <p:nvPr/>
          </p:nvGrpSpPr>
          <p:grpSpPr bwMode="auto">
            <a:xfrm>
              <a:off x="0" y="0"/>
              <a:ext cx="428628" cy="2571768"/>
              <a:chOff x="0" y="0"/>
              <a:chExt cx="428628" cy="2571768"/>
            </a:xfrm>
          </p:grpSpPr>
          <p:sp>
            <p:nvSpPr>
              <p:cNvPr id="28"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29"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30"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31"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2" name="文本框 31"/>
          <p:cNvSpPr txBox="1"/>
          <p:nvPr/>
        </p:nvSpPr>
        <p:spPr>
          <a:xfrm>
            <a:off x="5220298" y="1954304"/>
            <a:ext cx="2593188" cy="338554"/>
          </a:xfrm>
          <a:prstGeom prst="rect">
            <a:avLst/>
          </a:prstGeom>
          <a:noFill/>
        </p:spPr>
        <p:txBody>
          <a:bodyPr wrap="square" rtlCol="0">
            <a:spAutoFit/>
          </a:bodyPr>
          <a:lstStyle/>
          <a:p>
            <a:r>
              <a:rPr lang="zh-CN" altLang="en-US" sz="1600" b="1" dirty="0" smtClean="0">
                <a:solidFill>
                  <a:schemeClr val="bg1"/>
                </a:solidFill>
              </a:rPr>
              <a:t>无线监听</a:t>
            </a:r>
            <a:endParaRPr lang="en-US" altLang="zh-CN" sz="1600" b="1" dirty="0">
              <a:solidFill>
                <a:schemeClr val="bg1"/>
              </a:solidFill>
            </a:endParaRPr>
          </a:p>
        </p:txBody>
      </p:sp>
      <p:sp>
        <p:nvSpPr>
          <p:cNvPr id="33" name="文本框 32"/>
          <p:cNvSpPr txBox="1"/>
          <p:nvPr/>
        </p:nvSpPr>
        <p:spPr>
          <a:xfrm>
            <a:off x="5220298" y="2652145"/>
            <a:ext cx="2593188" cy="338554"/>
          </a:xfrm>
          <a:prstGeom prst="rect">
            <a:avLst/>
          </a:prstGeom>
          <a:noFill/>
        </p:spPr>
        <p:txBody>
          <a:bodyPr wrap="square" rtlCol="0">
            <a:spAutoFit/>
          </a:bodyPr>
          <a:lstStyle/>
          <a:p>
            <a:r>
              <a:rPr lang="zh-CN" altLang="en-US" sz="1600" b="1" dirty="0">
                <a:solidFill>
                  <a:schemeClr val="bg1"/>
                </a:solidFill>
              </a:rPr>
              <a:t>钓鱼</a:t>
            </a:r>
            <a:r>
              <a:rPr lang="en-US" altLang="zh-CN" sz="1600" b="1" dirty="0">
                <a:solidFill>
                  <a:schemeClr val="bg1"/>
                </a:solidFill>
              </a:rPr>
              <a:t>AP</a:t>
            </a:r>
            <a:r>
              <a:rPr lang="zh-CN" altLang="en-US" sz="1600" b="1" dirty="0">
                <a:solidFill>
                  <a:schemeClr val="bg1"/>
                </a:solidFill>
              </a:rPr>
              <a:t>搭建以及原理</a:t>
            </a:r>
          </a:p>
        </p:txBody>
      </p:sp>
      <p:sp>
        <p:nvSpPr>
          <p:cNvPr id="34" name="文本框 33"/>
          <p:cNvSpPr txBox="1"/>
          <p:nvPr/>
        </p:nvSpPr>
        <p:spPr>
          <a:xfrm>
            <a:off x="5128761" y="3339998"/>
            <a:ext cx="3154787" cy="338554"/>
          </a:xfrm>
          <a:prstGeom prst="rect">
            <a:avLst/>
          </a:prstGeom>
          <a:noFill/>
        </p:spPr>
        <p:txBody>
          <a:bodyPr wrap="square" rtlCol="0">
            <a:spAutoFit/>
          </a:bodyPr>
          <a:lstStyle/>
          <a:p>
            <a:r>
              <a:rPr lang="zh-CN" altLang="en-US" sz="1600" b="1" dirty="0">
                <a:solidFill>
                  <a:schemeClr val="bg1"/>
                </a:solidFill>
              </a:rPr>
              <a:t>针对无线路由自身的攻击</a:t>
            </a:r>
          </a:p>
        </p:txBody>
      </p:sp>
      <p:sp>
        <p:nvSpPr>
          <p:cNvPr id="35" name="文本框 34"/>
          <p:cNvSpPr txBox="1"/>
          <p:nvPr/>
        </p:nvSpPr>
        <p:spPr>
          <a:xfrm>
            <a:off x="5220298" y="4000960"/>
            <a:ext cx="2936679" cy="338554"/>
          </a:xfrm>
          <a:prstGeom prst="rect">
            <a:avLst/>
          </a:prstGeom>
          <a:noFill/>
        </p:spPr>
        <p:txBody>
          <a:bodyPr wrap="square" rtlCol="0">
            <a:spAutoFit/>
          </a:bodyPr>
          <a:lstStyle/>
          <a:p>
            <a:r>
              <a:rPr lang="zh-CN" altLang="en-US" sz="1600" b="1" dirty="0">
                <a:solidFill>
                  <a:schemeClr val="bg1"/>
                </a:solidFill>
                <a:latin typeface="+mn-lt"/>
              </a:rPr>
              <a:t>如何设置一个安全的路由器</a:t>
            </a:r>
          </a:p>
        </p:txBody>
      </p:sp>
      <p:sp>
        <p:nvSpPr>
          <p:cNvPr id="36" name="文本框 35"/>
          <p:cNvSpPr txBox="1"/>
          <p:nvPr/>
        </p:nvSpPr>
        <p:spPr>
          <a:xfrm>
            <a:off x="5257150" y="947721"/>
            <a:ext cx="2233023" cy="523220"/>
          </a:xfrm>
          <a:prstGeom prst="rect">
            <a:avLst/>
          </a:prstGeom>
          <a:noFill/>
        </p:spPr>
        <p:txBody>
          <a:bodyPr wrap="square" rtlCol="0">
            <a:spAutoFit/>
          </a:bodyPr>
          <a:lstStyle/>
          <a:p>
            <a:r>
              <a:rPr lang="zh-CN" altLang="en-US" sz="2800" b="1" dirty="0" smtClean="0">
                <a:solidFill>
                  <a:schemeClr val="bg1"/>
                </a:solidFill>
                <a:latin typeface="+mn-lt"/>
              </a:rPr>
              <a:t>第二部分</a:t>
            </a:r>
            <a:endParaRPr lang="zh-CN" altLang="en-US" sz="2800" b="1" dirty="0">
              <a:solidFill>
                <a:schemeClr val="bg1"/>
              </a:solidFill>
              <a:latin typeface="+mn-lt"/>
            </a:endParaRPr>
          </a:p>
        </p:txBody>
      </p:sp>
    </p:spTree>
    <p:extLst>
      <p:ext uri="{BB962C8B-B14F-4D97-AF65-F5344CB8AC3E}">
        <p14:creationId xmlns:p14="http://schemas.microsoft.com/office/powerpoint/2010/main" xmlns="" val="7244072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rPr>
              <a:t>关联洪水攻击</a:t>
            </a:r>
            <a:endParaRPr lang="zh-CN" altLang="en-US" dirty="0"/>
          </a:p>
          <a:p>
            <a:pPr eaLnBrk="1" hangingPunct="1"/>
            <a:endParaRPr lang="zh-CN" altLang="en-US" dirty="0" smtClean="0"/>
          </a:p>
        </p:txBody>
      </p:sp>
      <p:sp>
        <p:nvSpPr>
          <p:cNvPr id="7" name="文本框 6"/>
          <p:cNvSpPr txBox="1"/>
          <p:nvPr/>
        </p:nvSpPr>
        <p:spPr>
          <a:xfrm>
            <a:off x="755431" y="1581507"/>
            <a:ext cx="7995663" cy="1477328"/>
          </a:xfrm>
          <a:prstGeom prst="rect">
            <a:avLst/>
          </a:prstGeom>
          <a:noFill/>
        </p:spPr>
        <p:txBody>
          <a:bodyPr wrap="square" rtlCol="0">
            <a:spAutoFit/>
          </a:bodyPr>
          <a:lstStyle/>
          <a:p>
            <a:r>
              <a:rPr lang="zh-CN" altLang="en-US" dirty="0" smtClean="0">
                <a:solidFill>
                  <a:srgbClr val="2A82B0"/>
                </a:solidFill>
                <a:latin typeface="微软雅黑"/>
                <a:ea typeface="微软雅黑"/>
              </a:rPr>
              <a:t>关联</a:t>
            </a:r>
            <a:r>
              <a:rPr lang="zh-CN" altLang="en-US" dirty="0">
                <a:solidFill>
                  <a:srgbClr val="2A82B0"/>
                </a:solidFill>
                <a:latin typeface="微软雅黑"/>
                <a:ea typeface="微软雅黑"/>
              </a:rPr>
              <a:t>洪水攻击试图通过利用</a:t>
            </a:r>
            <a:r>
              <a:rPr lang="zh-CN" altLang="en-US" dirty="0" smtClean="0">
                <a:solidFill>
                  <a:srgbClr val="2A82B0"/>
                </a:solidFill>
                <a:latin typeface="微软雅黑"/>
                <a:ea typeface="微软雅黑"/>
              </a:rPr>
              <a:t>大量伪造</a:t>
            </a:r>
            <a:r>
              <a:rPr lang="zh-CN" altLang="en-US" dirty="0">
                <a:solidFill>
                  <a:srgbClr val="2A82B0"/>
                </a:solidFill>
                <a:latin typeface="微软雅黑"/>
                <a:ea typeface="微软雅黑"/>
              </a:rPr>
              <a:t>的无线</a:t>
            </a:r>
            <a:r>
              <a:rPr lang="zh-CN" altLang="en-US" dirty="0" smtClean="0">
                <a:solidFill>
                  <a:srgbClr val="2A82B0"/>
                </a:solidFill>
                <a:latin typeface="微软雅黑"/>
                <a:ea typeface="微软雅黑"/>
              </a:rPr>
              <a:t>客户端来</a:t>
            </a:r>
            <a:r>
              <a:rPr lang="zh-CN" altLang="en-US" dirty="0">
                <a:solidFill>
                  <a:srgbClr val="2A82B0"/>
                </a:solidFill>
                <a:latin typeface="微软雅黑"/>
                <a:ea typeface="微软雅黑"/>
              </a:rPr>
              <a:t>填充</a:t>
            </a:r>
            <a:r>
              <a:rPr lang="en-US" altLang="zh-CN" dirty="0">
                <a:solidFill>
                  <a:srgbClr val="2A82B0"/>
                </a:solidFill>
                <a:latin typeface="微软雅黑"/>
                <a:ea typeface="微软雅黑"/>
              </a:rPr>
              <a:t>AP</a:t>
            </a:r>
            <a:r>
              <a:rPr lang="zh-CN" altLang="en-US" dirty="0">
                <a:solidFill>
                  <a:srgbClr val="2A82B0"/>
                </a:solidFill>
                <a:latin typeface="微软雅黑"/>
                <a:ea typeface="微软雅黑"/>
              </a:rPr>
              <a:t>的客户端关联表，从而达到淹没</a:t>
            </a:r>
            <a:r>
              <a:rPr lang="en-US" altLang="zh-CN" dirty="0">
                <a:solidFill>
                  <a:srgbClr val="2A82B0"/>
                </a:solidFill>
                <a:latin typeface="微软雅黑"/>
                <a:ea typeface="微软雅黑"/>
              </a:rPr>
              <a:t>AP</a:t>
            </a:r>
            <a:r>
              <a:rPr lang="zh-CN" altLang="en-US" dirty="0">
                <a:solidFill>
                  <a:srgbClr val="2A82B0"/>
                </a:solidFill>
                <a:latin typeface="微软雅黑"/>
                <a:ea typeface="微软雅黑"/>
              </a:rPr>
              <a:t>的目的</a:t>
            </a:r>
            <a:r>
              <a:rPr lang="zh-CN" altLang="en-US" dirty="0" smtClean="0">
                <a:solidFill>
                  <a:srgbClr val="2A82B0"/>
                </a:solidFill>
                <a:latin typeface="微软雅黑"/>
                <a:ea typeface="微软雅黑"/>
              </a:rPr>
              <a:t>。</a:t>
            </a:r>
            <a:endParaRPr lang="en-US" altLang="zh-CN" dirty="0" smtClean="0">
              <a:solidFill>
                <a:srgbClr val="2A82B0"/>
              </a:solidFill>
              <a:latin typeface="微软雅黑"/>
              <a:ea typeface="微软雅黑"/>
            </a:endParaRPr>
          </a:p>
          <a:p>
            <a:endParaRPr lang="en-US" altLang="zh-CN" dirty="0">
              <a:solidFill>
                <a:srgbClr val="2A82B0"/>
              </a:solidFill>
            </a:endParaRPr>
          </a:p>
          <a:p>
            <a:endParaRPr lang="zh-CN" altLang="en-US" dirty="0">
              <a:solidFill>
                <a:srgbClr val="2A82B0"/>
              </a:solidFill>
            </a:endParaRPr>
          </a:p>
          <a:p>
            <a:endParaRPr lang="zh-CN" altLang="en-US" dirty="0">
              <a:solidFill>
                <a:srgbClr val="2A82B0"/>
              </a:solidFill>
            </a:endParaRPr>
          </a:p>
        </p:txBody>
      </p:sp>
      <p:pic>
        <p:nvPicPr>
          <p:cNvPr id="8" name="图片 7"/>
          <p:cNvPicPr>
            <a:picLocks noChangeAspect="1"/>
          </p:cNvPicPr>
          <p:nvPr/>
        </p:nvPicPr>
        <p:blipFill>
          <a:blip r:embed="rId4" cstate="print"/>
          <a:stretch>
            <a:fillRect/>
          </a:stretch>
        </p:blipFill>
        <p:spPr>
          <a:xfrm>
            <a:off x="4283868" y="2204085"/>
            <a:ext cx="3776337" cy="2302812"/>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499967" y="482793"/>
            <a:ext cx="3386139" cy="4224065"/>
          </a:xfrm>
          <a:prstGeom prst="rect">
            <a:avLst/>
          </a:prstGeom>
        </p:spPr>
      </p:pic>
    </p:spTree>
    <p:extLst>
      <p:ext uri="{BB962C8B-B14F-4D97-AF65-F5344CB8AC3E}">
        <p14:creationId xmlns:p14="http://schemas.microsoft.com/office/powerpoint/2010/main" xmlns="" val="136728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rPr>
              <a:t>反关联洪水攻击</a:t>
            </a:r>
            <a:endParaRPr lang="zh-CN" altLang="en-US" dirty="0"/>
          </a:p>
          <a:p>
            <a:pPr eaLnBrk="1" hangingPunct="1"/>
            <a:endParaRPr lang="zh-CN" altLang="en-US" dirty="0" smtClean="0"/>
          </a:p>
        </p:txBody>
      </p:sp>
      <p:sp>
        <p:nvSpPr>
          <p:cNvPr id="7" name="文本框 6"/>
          <p:cNvSpPr txBox="1"/>
          <p:nvPr/>
        </p:nvSpPr>
        <p:spPr>
          <a:xfrm>
            <a:off x="574168" y="1166400"/>
            <a:ext cx="7995663" cy="646331"/>
          </a:xfrm>
          <a:prstGeom prst="rect">
            <a:avLst/>
          </a:prstGeom>
          <a:noFill/>
        </p:spPr>
        <p:txBody>
          <a:bodyPr wrap="square" rtlCol="0">
            <a:spAutoFit/>
          </a:bodyPr>
          <a:lstStyle/>
          <a:p>
            <a:r>
              <a:rPr lang="zh-CN" altLang="en-US" b="1" dirty="0" smtClean="0">
                <a:solidFill>
                  <a:srgbClr val="2A82B0"/>
                </a:solidFill>
              </a:rPr>
              <a:t>它</a:t>
            </a:r>
            <a:r>
              <a:rPr lang="zh-CN" altLang="en-US" b="1" dirty="0">
                <a:solidFill>
                  <a:srgbClr val="2A82B0"/>
                </a:solidFill>
              </a:rPr>
              <a:t>通过欺骗从</a:t>
            </a:r>
            <a:r>
              <a:rPr lang="en-US" altLang="zh-CN" b="1" dirty="0">
                <a:solidFill>
                  <a:srgbClr val="2A82B0"/>
                </a:solidFill>
              </a:rPr>
              <a:t>AP</a:t>
            </a:r>
            <a:r>
              <a:rPr lang="zh-CN" altLang="en-US" b="1" dirty="0">
                <a:solidFill>
                  <a:srgbClr val="2A82B0"/>
                </a:solidFill>
              </a:rPr>
              <a:t>到客户端的取消关联帧来强制客户端成为未关联状态</a:t>
            </a:r>
            <a:r>
              <a:rPr lang="zh-CN" altLang="en-US" b="1" dirty="0" smtClean="0">
                <a:solidFill>
                  <a:srgbClr val="2A82B0"/>
                </a:solidFill>
              </a:rPr>
              <a:t>。</a:t>
            </a:r>
            <a:endParaRPr lang="zh-CN" altLang="en-US" dirty="0">
              <a:solidFill>
                <a:srgbClr val="2A82B0"/>
              </a:solidFill>
            </a:endParaRPr>
          </a:p>
          <a:p>
            <a:endParaRPr lang="zh-CN" altLang="en-US" dirty="0">
              <a:solidFill>
                <a:srgbClr val="2A82B0"/>
              </a:solidFill>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383678" y="2278149"/>
            <a:ext cx="1601533" cy="120115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31975" y="1694067"/>
            <a:ext cx="689182" cy="68918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217236" y="3823672"/>
            <a:ext cx="671156" cy="67115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659253" y="2595197"/>
            <a:ext cx="1016530" cy="101653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8200553" y="3625463"/>
            <a:ext cx="921795" cy="921795"/>
          </a:xfrm>
          <a:prstGeom prst="rect">
            <a:avLst/>
          </a:prstGeom>
        </p:spPr>
      </p:pic>
      <p:sp>
        <p:nvSpPr>
          <p:cNvPr id="13" name="上箭头 12"/>
          <p:cNvSpPr/>
          <p:nvPr/>
        </p:nvSpPr>
        <p:spPr>
          <a:xfrm rot="17422502">
            <a:off x="7184105" y="3071660"/>
            <a:ext cx="777980" cy="11829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左右箭头 13"/>
          <p:cNvSpPr/>
          <p:nvPr/>
        </p:nvSpPr>
        <p:spPr>
          <a:xfrm rot="1086082">
            <a:off x="3888392" y="2383249"/>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左右箭头 14"/>
          <p:cNvSpPr/>
          <p:nvPr/>
        </p:nvSpPr>
        <p:spPr>
          <a:xfrm>
            <a:off x="3763858" y="3008216"/>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左右箭头 15"/>
          <p:cNvSpPr/>
          <p:nvPr/>
        </p:nvSpPr>
        <p:spPr>
          <a:xfrm rot="20012073">
            <a:off x="3891573" y="3717699"/>
            <a:ext cx="1495286" cy="21194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207259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a:solidFill>
                  <a:schemeClr val="tx1"/>
                </a:solidFill>
              </a:rPr>
              <a:t>无线</a:t>
            </a:r>
            <a:r>
              <a:rPr lang="en-US" altLang="zh-CN" dirty="0">
                <a:solidFill>
                  <a:schemeClr val="tx1"/>
                </a:solidFill>
              </a:rPr>
              <a:t>SSID</a:t>
            </a:r>
            <a:r>
              <a:rPr lang="zh-CN" altLang="en-US" dirty="0">
                <a:solidFill>
                  <a:schemeClr val="tx1"/>
                </a:solidFill>
              </a:rPr>
              <a:t>干扰攻击</a:t>
            </a:r>
            <a:endParaRPr lang="zh-CN" altLang="en-US" dirty="0" smtClean="0"/>
          </a:p>
        </p:txBody>
      </p:sp>
      <p:pic>
        <p:nvPicPr>
          <p:cNvPr id="8" name="图片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53359" y="679927"/>
            <a:ext cx="4374423" cy="3985997"/>
          </a:xfrm>
          <a:prstGeom prst="rect">
            <a:avLst/>
          </a:prstGeom>
        </p:spPr>
      </p:pic>
    </p:spTree>
    <p:extLst>
      <p:ext uri="{BB962C8B-B14F-4D97-AF65-F5344CB8AC3E}">
        <p14:creationId xmlns:p14="http://schemas.microsoft.com/office/powerpoint/2010/main" xmlns="" val="34361028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a:solidFill>
                  <a:schemeClr val="tx1"/>
                </a:solidFill>
              </a:rPr>
              <a:t>无线</a:t>
            </a:r>
            <a:r>
              <a:rPr lang="en-US" altLang="zh-CN" dirty="0">
                <a:solidFill>
                  <a:schemeClr val="tx1"/>
                </a:solidFill>
              </a:rPr>
              <a:t>SSID</a:t>
            </a:r>
            <a:r>
              <a:rPr lang="zh-CN" altLang="en-US" dirty="0">
                <a:solidFill>
                  <a:schemeClr val="tx1"/>
                </a:solidFill>
              </a:rPr>
              <a:t>干扰攻击</a:t>
            </a:r>
            <a:endParaRPr lang="zh-CN" altLang="en-US" dirty="0"/>
          </a:p>
          <a:p>
            <a:pPr eaLnBrk="1" hangingPunct="1"/>
            <a:endParaRPr lang="zh-CN" altLang="en-US" dirty="0" smtClean="0"/>
          </a:p>
        </p:txBody>
      </p:sp>
      <p:sp>
        <p:nvSpPr>
          <p:cNvPr id="7" name="文本框 6"/>
          <p:cNvSpPr txBox="1"/>
          <p:nvPr/>
        </p:nvSpPr>
        <p:spPr>
          <a:xfrm>
            <a:off x="1042383" y="1566535"/>
            <a:ext cx="7995663" cy="646331"/>
          </a:xfrm>
          <a:prstGeom prst="rect">
            <a:avLst/>
          </a:prstGeom>
          <a:noFill/>
        </p:spPr>
        <p:txBody>
          <a:bodyPr wrap="square" rtlCol="0">
            <a:spAutoFit/>
          </a:bodyPr>
          <a:lstStyle/>
          <a:p>
            <a:r>
              <a:rPr lang="en-US" dirty="0"/>
              <a:t>MDK3 </a:t>
            </a:r>
            <a:r>
              <a:rPr lang="zh-CN" altLang="en-US" dirty="0"/>
              <a:t>是</a:t>
            </a:r>
            <a:r>
              <a:rPr lang="en-US" altLang="zh-CN" dirty="0" err="1"/>
              <a:t>linux</a:t>
            </a:r>
            <a:r>
              <a:rPr lang="zh-CN" altLang="en-US" dirty="0"/>
              <a:t>下一款无线</a:t>
            </a:r>
            <a:r>
              <a:rPr lang="en-US" dirty="0"/>
              <a:t>DOS </a:t>
            </a:r>
            <a:r>
              <a:rPr lang="zh-CN" altLang="en-US" dirty="0" smtClean="0"/>
              <a:t>攻击工具</a:t>
            </a:r>
            <a:r>
              <a:rPr lang="zh-CN" altLang="en-US" dirty="0"/>
              <a:t>，能够发起</a:t>
            </a:r>
            <a:r>
              <a:rPr lang="en-US" altLang="zh-CN" dirty="0"/>
              <a:t>SSID</a:t>
            </a:r>
            <a:r>
              <a:rPr lang="zh-CN" altLang="en-US" dirty="0"/>
              <a:t>干扰，认证、反认证洪水等模式的</a:t>
            </a:r>
            <a:r>
              <a:rPr lang="zh-CN" altLang="en-US" dirty="0" smtClean="0"/>
              <a:t>攻击</a:t>
            </a:r>
            <a:endParaRPr lang="en-US" altLang="zh-CN" dirty="0"/>
          </a:p>
        </p:txBody>
      </p:sp>
      <p:sp>
        <p:nvSpPr>
          <p:cNvPr id="8" name="动作按钮: 前进或下一项 7">
            <a:hlinkClick r:id="rId4" action="ppaction://program" highlightClick="1"/>
          </p:cNvPr>
          <p:cNvSpPr/>
          <p:nvPr/>
        </p:nvSpPr>
        <p:spPr>
          <a:xfrm>
            <a:off x="7165188" y="4156476"/>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13103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rPr>
              <a:t>邀请大家拿工具来试一下</a:t>
            </a:r>
            <a:endParaRPr lang="zh-CN" altLang="en-US" dirty="0" smtClean="0"/>
          </a:p>
        </p:txBody>
      </p:sp>
      <p:pic>
        <p:nvPicPr>
          <p:cNvPr id="9" name="图片 8" descr="0b0d3333c895d1431bf12c4675f082025baf077f.jpg"/>
          <p:cNvPicPr>
            <a:picLocks noChangeAspect="1"/>
          </p:cNvPicPr>
          <p:nvPr/>
        </p:nvPicPr>
        <p:blipFill>
          <a:blip r:embed="rId4" cstate="print"/>
          <a:stretch>
            <a:fillRect/>
          </a:stretch>
        </p:blipFill>
        <p:spPr>
          <a:xfrm>
            <a:off x="5334000" y="1333500"/>
            <a:ext cx="3810000" cy="3810000"/>
          </a:xfrm>
          <a:prstGeom prst="rect">
            <a:avLst/>
          </a:prstGeom>
        </p:spPr>
      </p:pic>
    </p:spTree>
    <p:extLst>
      <p:ext uri="{BB962C8B-B14F-4D97-AF65-F5344CB8AC3E}">
        <p14:creationId xmlns:p14="http://schemas.microsoft.com/office/powerpoint/2010/main" xmlns="" val="1310390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593188" cy="338554"/>
          </a:xfrm>
          <a:prstGeom prst="rect">
            <a:avLst/>
          </a:prstGeom>
          <a:noFill/>
        </p:spPr>
        <p:txBody>
          <a:bodyPr wrap="square" rtlCol="0">
            <a:spAutoFit/>
          </a:bodyPr>
          <a:lstStyle/>
          <a:p>
            <a:r>
              <a:rPr lang="zh-CN" altLang="en-US" sz="1600" b="1" dirty="0">
                <a:solidFill>
                  <a:schemeClr val="bg1"/>
                </a:solidFill>
              </a:rPr>
              <a:t>无线监听</a:t>
            </a:r>
            <a:endParaRPr lang="en-US" altLang="zh-CN" sz="1600" b="1" dirty="0">
              <a:solidFill>
                <a:schemeClr val="bg1"/>
              </a:solidFill>
            </a:endParaRPr>
          </a:p>
        </p:txBody>
      </p:sp>
      <p:sp>
        <p:nvSpPr>
          <p:cNvPr id="18" name="文本框 17"/>
          <p:cNvSpPr txBox="1"/>
          <p:nvPr/>
        </p:nvSpPr>
        <p:spPr>
          <a:xfrm>
            <a:off x="5580462" y="2355080"/>
            <a:ext cx="2593188" cy="338554"/>
          </a:xfrm>
          <a:prstGeom prst="rect">
            <a:avLst/>
          </a:prstGeom>
          <a:noFill/>
        </p:spPr>
        <p:txBody>
          <a:bodyPr wrap="square" rtlCol="0">
            <a:spAutoFit/>
          </a:bodyPr>
          <a:lstStyle/>
          <a:p>
            <a:r>
              <a:rPr lang="zh-CN" altLang="en-US" sz="1600" b="1" dirty="0">
                <a:solidFill>
                  <a:schemeClr val="bg1"/>
                </a:solidFill>
              </a:rPr>
              <a:t>钓鱼</a:t>
            </a:r>
            <a:r>
              <a:rPr lang="en-US" altLang="zh-CN" sz="1600" b="1" dirty="0">
                <a:solidFill>
                  <a:schemeClr val="bg1"/>
                </a:solidFill>
              </a:rPr>
              <a:t>AP</a:t>
            </a:r>
            <a:r>
              <a:rPr lang="zh-CN" altLang="en-US" sz="1600" b="1" dirty="0">
                <a:solidFill>
                  <a:schemeClr val="bg1"/>
                </a:solidFill>
              </a:rPr>
              <a:t>搭建以及原理</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a:solidFill>
                  <a:schemeClr val="bg1"/>
                </a:solidFill>
                <a:latin typeface="+mn-lt"/>
              </a:rPr>
              <a:t>针对无线路由自身的攻击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accent6">
                    <a:lumMod val="60000"/>
                    <a:lumOff val="40000"/>
                  </a:schemeClr>
                </a:solidFill>
                <a:latin typeface="+mn-lt"/>
              </a:rPr>
              <a:t>如何设置一个安全的路由器</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a:t>
            </a:r>
            <a:r>
              <a:rPr lang="zh-CN" altLang="en-US" sz="3600" b="1" dirty="0">
                <a:solidFill>
                  <a:schemeClr val="bg1"/>
                </a:solidFill>
                <a:latin typeface="+mn-lt"/>
              </a:rPr>
              <a:t>二</a:t>
            </a:r>
            <a:r>
              <a:rPr lang="zh-CN" altLang="en-US" sz="3600" b="1" dirty="0" smtClean="0">
                <a:solidFill>
                  <a:schemeClr val="bg1"/>
                </a:solidFill>
                <a:latin typeface="+mn-lt"/>
              </a:rPr>
              <a:t>部分</a:t>
            </a:r>
            <a:endParaRPr lang="zh-CN" altLang="en-US" sz="3600" b="1" dirty="0">
              <a:solidFill>
                <a:schemeClr val="bg1"/>
              </a:solidFill>
              <a:latin typeface="+mn-l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11236861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如何设置一个安全的路由</a:t>
            </a:r>
            <a:endParaRPr lang="zh-CN" altLang="en-US" dirty="0" smtClean="0"/>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基础策略</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2587070374"/>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安全</a:t>
            </a:r>
            <a:r>
              <a:rPr lang="zh-CN" altLang="en-US" dirty="0">
                <a:solidFill>
                  <a:schemeClr val="tx1"/>
                </a:solidFill>
              </a:rPr>
              <a:t>的</a:t>
            </a:r>
            <a:r>
              <a:rPr lang="zh-CN" altLang="en-US" dirty="0" smtClean="0">
                <a:solidFill>
                  <a:schemeClr val="tx1"/>
                </a:solidFill>
              </a:rPr>
              <a:t>路由</a:t>
            </a:r>
            <a:r>
              <a:rPr lang="en-US" altLang="zh-CN" dirty="0" smtClean="0">
                <a:solidFill>
                  <a:schemeClr val="tx1"/>
                </a:solidFill>
              </a:rPr>
              <a:t>——</a:t>
            </a:r>
            <a:r>
              <a:rPr lang="zh-CN" altLang="en-US" dirty="0" smtClean="0">
                <a:solidFill>
                  <a:schemeClr val="tx1"/>
                </a:solidFill>
              </a:rPr>
              <a:t>基础策略安全</a:t>
            </a:r>
            <a:endParaRPr lang="zh-CN" altLang="en-US" dirty="0" smtClean="0">
              <a:solidFill>
                <a:srgbClr val="0099FF"/>
              </a:solidFill>
            </a:endParaRPr>
          </a:p>
        </p:txBody>
      </p:sp>
      <p:sp>
        <p:nvSpPr>
          <p:cNvPr id="3" name="文本框 2"/>
          <p:cNvSpPr txBox="1"/>
          <p:nvPr/>
        </p:nvSpPr>
        <p:spPr>
          <a:xfrm>
            <a:off x="1546614" y="1584751"/>
            <a:ext cx="5546541" cy="1077218"/>
          </a:xfrm>
          <a:prstGeom prst="rect">
            <a:avLst/>
          </a:prstGeom>
          <a:noFill/>
        </p:spPr>
        <p:txBody>
          <a:bodyPr wrap="square" rtlCol="0">
            <a:spAutoFit/>
          </a:bodyPr>
          <a:lstStyle/>
          <a:p>
            <a:pPr marL="342900" indent="-342900">
              <a:buAutoNum type="arabicPeriod"/>
            </a:pPr>
            <a:r>
              <a:rPr lang="zh-CN" altLang="en-US" sz="1600" b="1" dirty="0" smtClean="0">
                <a:latin typeface="+mn-ea"/>
                <a:ea typeface="+mn-ea"/>
              </a:rPr>
              <a:t>不要使用不安全的</a:t>
            </a:r>
            <a:r>
              <a:rPr lang="en-US" altLang="zh-CN" sz="1600" b="1" dirty="0" smtClean="0">
                <a:latin typeface="+mn-ea"/>
                <a:ea typeface="+mn-ea"/>
              </a:rPr>
              <a:t>WEP</a:t>
            </a:r>
            <a:r>
              <a:rPr lang="zh-CN" altLang="en-US" sz="1600" b="1" dirty="0" smtClean="0">
                <a:latin typeface="+mn-ea"/>
                <a:ea typeface="+mn-ea"/>
              </a:rPr>
              <a:t>协议，使用</a:t>
            </a:r>
            <a:r>
              <a:rPr lang="en-US" altLang="zh-CN" sz="1600" b="1" dirty="0" smtClean="0">
                <a:latin typeface="+mn-ea"/>
                <a:ea typeface="+mn-ea"/>
              </a:rPr>
              <a:t>WPA/WPA2</a:t>
            </a:r>
            <a:r>
              <a:rPr lang="zh-CN" altLang="en-US" sz="1600" b="1" dirty="0" smtClean="0">
                <a:latin typeface="+mn-ea"/>
                <a:ea typeface="+mn-ea"/>
              </a:rPr>
              <a:t>。</a:t>
            </a:r>
            <a:endParaRPr lang="en-US" altLang="zh-CN" sz="1600" b="1" dirty="0" smtClean="0">
              <a:latin typeface="+mn-ea"/>
              <a:ea typeface="+mn-ea"/>
            </a:endParaRPr>
          </a:p>
          <a:p>
            <a:pPr marL="342900" indent="-342900">
              <a:buFontTx/>
              <a:buAutoNum type="arabicPeriod"/>
            </a:pPr>
            <a:r>
              <a:rPr lang="zh-CN" altLang="en-US" sz="1600" b="1" dirty="0">
                <a:latin typeface="+mn-ea"/>
                <a:ea typeface="+mn-ea"/>
              </a:rPr>
              <a:t>如不</a:t>
            </a:r>
            <a:r>
              <a:rPr lang="zh-CN" altLang="en-US" sz="1600" b="1" dirty="0" smtClean="0">
                <a:latin typeface="+mn-ea"/>
                <a:ea typeface="+mn-ea"/>
              </a:rPr>
              <a:t>需要应禁用</a:t>
            </a:r>
            <a:r>
              <a:rPr lang="en-US" altLang="zh-CN" sz="1600" b="1" dirty="0">
                <a:latin typeface="+mn-ea"/>
                <a:ea typeface="+mn-ea"/>
              </a:rPr>
              <a:t>WPS</a:t>
            </a:r>
            <a:r>
              <a:rPr lang="zh-CN" altLang="en-US" sz="1600" b="1" dirty="0" smtClean="0">
                <a:latin typeface="+mn-ea"/>
                <a:ea typeface="+mn-ea"/>
              </a:rPr>
              <a:t>功能。</a:t>
            </a:r>
            <a:endParaRPr lang="en-US" altLang="zh-CN" sz="1600" b="1" dirty="0" smtClean="0">
              <a:latin typeface="+mn-ea"/>
              <a:ea typeface="+mn-ea"/>
            </a:endParaRPr>
          </a:p>
          <a:p>
            <a:pPr marL="342900" indent="-342900">
              <a:buFontTx/>
              <a:buAutoNum type="arabicPeriod"/>
            </a:pPr>
            <a:r>
              <a:rPr lang="zh-CN" altLang="en-US" sz="1600" b="1" dirty="0" smtClean="0">
                <a:latin typeface="+mn-ea"/>
                <a:ea typeface="+mn-ea"/>
              </a:rPr>
              <a:t>修改管理界面登录口令。</a:t>
            </a:r>
            <a:endParaRPr lang="zh-CN" altLang="en-US" sz="1600" b="1" dirty="0">
              <a:latin typeface="+mn-ea"/>
              <a:ea typeface="+mn-ea"/>
            </a:endParaRPr>
          </a:p>
          <a:p>
            <a:pPr marL="342900" indent="-342900">
              <a:buFontTx/>
              <a:buAutoNum type="arabicPeriod"/>
            </a:pPr>
            <a:r>
              <a:rPr lang="zh-CN" altLang="en-US" sz="1600" b="1" dirty="0" smtClean="0">
                <a:latin typeface="+mn-ea"/>
                <a:ea typeface="+mn-ea"/>
              </a:rPr>
              <a:t>定期</a:t>
            </a:r>
            <a:r>
              <a:rPr lang="zh-CN" altLang="en-US" sz="1600" b="1" dirty="0">
                <a:latin typeface="+mn-ea"/>
                <a:ea typeface="+mn-ea"/>
              </a:rPr>
              <a:t>升级</a:t>
            </a:r>
            <a:r>
              <a:rPr lang="zh-CN" altLang="en-US" sz="1600" b="1" dirty="0" smtClean="0">
                <a:latin typeface="+mn-ea"/>
                <a:ea typeface="+mn-ea"/>
              </a:rPr>
              <a:t>路由，修补安全漏洞。</a:t>
            </a:r>
            <a:endParaRPr lang="zh-CN" altLang="en-US" sz="1600" b="1" dirty="0">
              <a:latin typeface="+mn-ea"/>
              <a:ea typeface="+mn-ea"/>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380278" y="2860047"/>
            <a:ext cx="1162436" cy="1162436"/>
          </a:xfrm>
          <a:prstGeom prst="rect">
            <a:avLst/>
          </a:prstGeom>
        </p:spPr>
      </p:pic>
    </p:spTree>
    <p:extLst>
      <p:ext uri="{BB962C8B-B14F-4D97-AF65-F5344CB8AC3E}">
        <p14:creationId xmlns:p14="http://schemas.microsoft.com/office/powerpoint/2010/main" xmlns="" val="1631290875"/>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如何设置一个安全的路由</a:t>
            </a:r>
            <a:endParaRPr lang="zh-CN" altLang="en-US" dirty="0" smtClean="0"/>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密码</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策略</a:t>
                </a: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3866664702"/>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如何设置一个安全的路由</a:t>
            </a:r>
            <a:endParaRPr lang="zh-CN" altLang="en-US" dirty="0" smtClean="0">
              <a:solidFill>
                <a:srgbClr val="0099FF"/>
              </a:solidFill>
            </a:endParaRPr>
          </a:p>
        </p:txBody>
      </p:sp>
      <p:sp>
        <p:nvSpPr>
          <p:cNvPr id="7" name="文本框 6"/>
          <p:cNvSpPr txBox="1"/>
          <p:nvPr/>
        </p:nvSpPr>
        <p:spPr>
          <a:xfrm>
            <a:off x="1618647" y="1417514"/>
            <a:ext cx="5474508" cy="1323439"/>
          </a:xfrm>
          <a:prstGeom prst="rect">
            <a:avLst/>
          </a:prstGeom>
          <a:noFill/>
        </p:spPr>
        <p:txBody>
          <a:bodyPr wrap="square" rtlCol="0">
            <a:spAutoFit/>
          </a:bodyPr>
          <a:lstStyle/>
          <a:p>
            <a:endParaRPr lang="en-US" altLang="zh-CN" sz="1600" b="1" dirty="0" smtClean="0">
              <a:latin typeface="+mn-ea"/>
              <a:ea typeface="+mn-ea"/>
            </a:endParaRPr>
          </a:p>
          <a:p>
            <a:r>
              <a:rPr lang="en-US" altLang="zh-CN" sz="1600" b="1" dirty="0" smtClean="0">
                <a:latin typeface="+mn-ea"/>
                <a:ea typeface="+mn-ea"/>
              </a:rPr>
              <a:t>1.  </a:t>
            </a:r>
            <a:r>
              <a:rPr lang="zh-CN" altLang="en-US" sz="1600" b="1" dirty="0" smtClean="0">
                <a:latin typeface="+mn-ea"/>
                <a:ea typeface="+mn-ea"/>
              </a:rPr>
              <a:t>使用</a:t>
            </a:r>
            <a:r>
              <a:rPr lang="zh-CN" altLang="en-US" sz="1600" b="1" dirty="0">
                <a:latin typeface="+mn-ea"/>
                <a:ea typeface="+mn-ea"/>
              </a:rPr>
              <a:t>高强度的</a:t>
            </a:r>
            <a:r>
              <a:rPr lang="zh-CN" altLang="en-US" sz="1600" b="1" dirty="0" smtClean="0">
                <a:latin typeface="+mn-ea"/>
                <a:ea typeface="+mn-ea"/>
              </a:rPr>
              <a:t>密码，如包含大小写、数字、特殊字符，长度十位以上。</a:t>
            </a:r>
            <a:endParaRPr lang="en-US" altLang="zh-CN" sz="1600" b="1" dirty="0" smtClean="0">
              <a:latin typeface="+mn-ea"/>
              <a:ea typeface="+mn-ea"/>
            </a:endParaRPr>
          </a:p>
          <a:p>
            <a:endParaRPr lang="zh-CN" altLang="en-US" sz="1600" b="1" dirty="0">
              <a:latin typeface="+mn-ea"/>
              <a:ea typeface="+mn-ea"/>
            </a:endParaRPr>
          </a:p>
          <a:p>
            <a:r>
              <a:rPr lang="en-US" altLang="zh-CN" sz="1600" b="1" dirty="0" smtClean="0">
                <a:latin typeface="+mn-ea"/>
                <a:ea typeface="+mn-ea"/>
              </a:rPr>
              <a:t>2.  </a:t>
            </a:r>
            <a:r>
              <a:rPr lang="zh-CN" altLang="en-US" sz="1600" b="1" dirty="0" smtClean="0">
                <a:latin typeface="+mn-ea"/>
                <a:ea typeface="+mn-ea"/>
              </a:rPr>
              <a:t>定期更换密码。</a:t>
            </a:r>
            <a:endParaRPr lang="zh-CN" altLang="en-US" sz="1600" b="1" dirty="0">
              <a:latin typeface="+mn-ea"/>
              <a:ea typeface="+mn-ea"/>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372825" y="3090594"/>
            <a:ext cx="1162436" cy="1162436"/>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xmlns="" val="2909600408"/>
              </p:ext>
            </p:extLst>
          </p:nvPr>
        </p:nvGraphicFramePr>
        <p:xfrm>
          <a:off x="4103785" y="2493835"/>
          <a:ext cx="4538079" cy="1736315"/>
        </p:xfrm>
        <a:graphic>
          <a:graphicData uri="http://schemas.openxmlformats.org/drawingml/2006/table">
            <a:tbl>
              <a:tblPr>
                <a:tableStyleId>{073A0DAA-6AF3-43AB-8588-CEC1D06C72B9}</a:tableStyleId>
              </a:tblPr>
              <a:tblGrid>
                <a:gridCol w="758982"/>
                <a:gridCol w="3020115"/>
                <a:gridCol w="758982"/>
              </a:tblGrid>
              <a:tr h="347263">
                <a:tc>
                  <a:txBody>
                    <a:bodyPr/>
                    <a:lstStyle/>
                    <a:p>
                      <a:pPr algn="l" fontAlgn="b"/>
                      <a:r>
                        <a:rPr lang="zh-CN" altLang="en-US" sz="1400" u="none" strike="noStrike" dirty="0">
                          <a:solidFill>
                            <a:srgbClr val="002060"/>
                          </a:solidFill>
                          <a:effectLst/>
                        </a:rPr>
                        <a:t>位数</a:t>
                      </a:r>
                      <a:endParaRPr lang="zh-CN" alt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dirty="0">
                          <a:solidFill>
                            <a:srgbClr val="002060"/>
                          </a:solidFill>
                          <a:effectLst/>
                        </a:rPr>
                        <a:t>组合</a:t>
                      </a:r>
                      <a:endParaRPr lang="zh-CN" alt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a:solidFill>
                            <a:srgbClr val="002060"/>
                          </a:solidFill>
                          <a:effectLst/>
                        </a:rPr>
                        <a:t>大小</a:t>
                      </a:r>
                      <a:endParaRPr lang="zh-CN" altLang="en-US" sz="1400" b="0" i="0" u="none" strike="noStrike">
                        <a:solidFill>
                          <a:srgbClr val="002060"/>
                        </a:solidFill>
                        <a:effectLst/>
                        <a:latin typeface="Calibri" panose="020F0502020204030204" pitchFamily="34" charset="0"/>
                      </a:endParaRPr>
                    </a:p>
                  </a:txBody>
                  <a:tcPr marL="9525" marR="9525" marT="9525" marB="0" anchor="b"/>
                </a:tc>
              </a:tr>
              <a:tr h="347263">
                <a:tc>
                  <a:txBody>
                    <a:bodyPr/>
                    <a:lstStyle/>
                    <a:p>
                      <a:pPr algn="l" fontAlgn="b"/>
                      <a:r>
                        <a:rPr lang="en-US" sz="1400" u="none" strike="noStrike" dirty="0">
                          <a:solidFill>
                            <a:srgbClr val="002060"/>
                          </a:solidFill>
                          <a:effectLst/>
                        </a:rPr>
                        <a:t>1-9</a:t>
                      </a:r>
                      <a:endParaRPr 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dirty="0">
                          <a:solidFill>
                            <a:srgbClr val="002060"/>
                          </a:solidFill>
                          <a:effectLst/>
                        </a:rPr>
                        <a:t>小写字母</a:t>
                      </a:r>
                      <a:r>
                        <a:rPr lang="en-US" altLang="zh-CN" sz="1400" u="none" strike="noStrike" dirty="0">
                          <a:solidFill>
                            <a:srgbClr val="002060"/>
                          </a:solidFill>
                          <a:effectLst/>
                        </a:rPr>
                        <a:t>+</a:t>
                      </a:r>
                      <a:r>
                        <a:rPr lang="zh-CN" altLang="en-US" sz="1400" u="none" strike="noStrike" dirty="0">
                          <a:solidFill>
                            <a:srgbClr val="002060"/>
                          </a:solidFill>
                          <a:effectLst/>
                        </a:rPr>
                        <a:t>空格</a:t>
                      </a:r>
                      <a:endParaRPr lang="zh-CN" alt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rgbClr val="002060"/>
                          </a:solidFill>
                          <a:effectLst/>
                        </a:rPr>
                        <a:t>35GB</a:t>
                      </a:r>
                      <a:endParaRPr lang="en-US" sz="1400" b="0" i="0" u="none" strike="noStrike">
                        <a:solidFill>
                          <a:srgbClr val="002060"/>
                        </a:solidFill>
                        <a:effectLst/>
                        <a:latin typeface="Calibri" panose="020F0502020204030204" pitchFamily="34" charset="0"/>
                      </a:endParaRPr>
                    </a:p>
                  </a:txBody>
                  <a:tcPr marL="9525" marR="9525" marT="9525" marB="0" anchor="b"/>
                </a:tc>
              </a:tr>
              <a:tr h="347263">
                <a:tc>
                  <a:txBody>
                    <a:bodyPr/>
                    <a:lstStyle/>
                    <a:p>
                      <a:pPr algn="l" fontAlgn="b"/>
                      <a:r>
                        <a:rPr lang="en-US" sz="1400" u="none" strike="noStrike">
                          <a:solidFill>
                            <a:srgbClr val="002060"/>
                          </a:solidFill>
                          <a:effectLst/>
                        </a:rPr>
                        <a:t>1-7</a:t>
                      </a:r>
                      <a:endParaRPr lang="en-US" sz="14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dirty="0">
                          <a:solidFill>
                            <a:srgbClr val="002060"/>
                          </a:solidFill>
                          <a:effectLst/>
                        </a:rPr>
                        <a:t>大小写字母</a:t>
                      </a:r>
                      <a:r>
                        <a:rPr lang="en-US" altLang="zh-CN" sz="1400" u="none" strike="noStrike" dirty="0">
                          <a:solidFill>
                            <a:srgbClr val="002060"/>
                          </a:solidFill>
                          <a:effectLst/>
                        </a:rPr>
                        <a:t>+</a:t>
                      </a:r>
                      <a:r>
                        <a:rPr lang="zh-CN" altLang="en-US" sz="1400" u="none" strike="noStrike" dirty="0">
                          <a:solidFill>
                            <a:srgbClr val="002060"/>
                          </a:solidFill>
                          <a:effectLst/>
                        </a:rPr>
                        <a:t>数字</a:t>
                      </a:r>
                      <a:r>
                        <a:rPr lang="en-US" altLang="zh-CN" sz="1400" u="none" strike="noStrike" dirty="0">
                          <a:solidFill>
                            <a:srgbClr val="002060"/>
                          </a:solidFill>
                          <a:effectLst/>
                        </a:rPr>
                        <a:t>+</a:t>
                      </a:r>
                      <a:r>
                        <a:rPr lang="zh-CN" altLang="en-US" sz="1400" u="none" strike="noStrike" dirty="0">
                          <a:solidFill>
                            <a:srgbClr val="002060"/>
                          </a:solidFill>
                          <a:effectLst/>
                        </a:rPr>
                        <a:t>空格</a:t>
                      </a:r>
                      <a:endParaRPr lang="zh-CN" alt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rgbClr val="002060"/>
                          </a:solidFill>
                          <a:effectLst/>
                        </a:rPr>
                        <a:t>86GB</a:t>
                      </a:r>
                      <a:endParaRPr lang="en-US" sz="1400" b="0" i="0" u="none" strike="noStrike">
                        <a:solidFill>
                          <a:srgbClr val="002060"/>
                        </a:solidFill>
                        <a:effectLst/>
                        <a:latin typeface="Calibri" panose="020F0502020204030204" pitchFamily="34" charset="0"/>
                      </a:endParaRPr>
                    </a:p>
                  </a:txBody>
                  <a:tcPr marL="9525" marR="9525" marT="9525" marB="0" anchor="b"/>
                </a:tc>
              </a:tr>
              <a:tr h="347263">
                <a:tc>
                  <a:txBody>
                    <a:bodyPr/>
                    <a:lstStyle/>
                    <a:p>
                      <a:pPr algn="l" fontAlgn="b"/>
                      <a:r>
                        <a:rPr lang="en-US" sz="1400" u="none" strike="noStrike">
                          <a:solidFill>
                            <a:srgbClr val="002060"/>
                          </a:solidFill>
                          <a:effectLst/>
                        </a:rPr>
                        <a:t>1-8</a:t>
                      </a:r>
                      <a:endParaRPr lang="en-US" sz="14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a:solidFill>
                            <a:srgbClr val="002060"/>
                          </a:solidFill>
                          <a:effectLst/>
                        </a:rPr>
                        <a:t>小写字母</a:t>
                      </a:r>
                      <a:r>
                        <a:rPr lang="en-US" altLang="zh-CN" sz="1400" u="none" strike="noStrike">
                          <a:solidFill>
                            <a:srgbClr val="002060"/>
                          </a:solidFill>
                          <a:effectLst/>
                        </a:rPr>
                        <a:t>+</a:t>
                      </a:r>
                      <a:r>
                        <a:rPr lang="zh-CN" altLang="en-US" sz="1400" u="none" strike="noStrike">
                          <a:solidFill>
                            <a:srgbClr val="002060"/>
                          </a:solidFill>
                          <a:effectLst/>
                        </a:rPr>
                        <a:t>数字</a:t>
                      </a:r>
                      <a:r>
                        <a:rPr lang="en-US" altLang="zh-CN" sz="1400" u="none" strike="noStrike">
                          <a:solidFill>
                            <a:srgbClr val="002060"/>
                          </a:solidFill>
                          <a:effectLst/>
                        </a:rPr>
                        <a:t>+32</a:t>
                      </a:r>
                      <a:r>
                        <a:rPr lang="zh-CN" altLang="en-US" sz="1400" u="none" strike="noStrike">
                          <a:solidFill>
                            <a:srgbClr val="002060"/>
                          </a:solidFill>
                          <a:effectLst/>
                        </a:rPr>
                        <a:t>个特殊符号</a:t>
                      </a:r>
                      <a:endParaRPr lang="zh-CN" altLang="en-US" sz="14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rgbClr val="002060"/>
                          </a:solidFill>
                          <a:effectLst/>
                        </a:rPr>
                        <a:t>425GB</a:t>
                      </a:r>
                      <a:endParaRPr lang="en-US" sz="1400" b="0" i="0" u="none" strike="noStrike">
                        <a:solidFill>
                          <a:srgbClr val="002060"/>
                        </a:solidFill>
                        <a:effectLst/>
                        <a:latin typeface="Calibri" panose="020F0502020204030204" pitchFamily="34" charset="0"/>
                      </a:endParaRPr>
                    </a:p>
                  </a:txBody>
                  <a:tcPr marL="9525" marR="9525" marT="9525" marB="0" anchor="b"/>
                </a:tc>
              </a:tr>
              <a:tr h="347263">
                <a:tc>
                  <a:txBody>
                    <a:bodyPr/>
                    <a:lstStyle/>
                    <a:p>
                      <a:pPr algn="l" fontAlgn="b"/>
                      <a:r>
                        <a:rPr lang="en-US" sz="1400" u="none" strike="noStrike" dirty="0">
                          <a:solidFill>
                            <a:srgbClr val="002060"/>
                          </a:solidFill>
                          <a:effectLst/>
                        </a:rPr>
                        <a:t>1-9</a:t>
                      </a:r>
                      <a:endParaRPr 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zh-CN" altLang="en-US" sz="1400" u="none" strike="noStrike" dirty="0">
                          <a:solidFill>
                            <a:srgbClr val="002060"/>
                          </a:solidFill>
                          <a:effectLst/>
                        </a:rPr>
                        <a:t>大小写字母</a:t>
                      </a:r>
                      <a:r>
                        <a:rPr lang="en-US" altLang="zh-CN" sz="1400" u="none" strike="noStrike" dirty="0">
                          <a:solidFill>
                            <a:srgbClr val="002060"/>
                          </a:solidFill>
                          <a:effectLst/>
                        </a:rPr>
                        <a:t>+</a:t>
                      </a:r>
                      <a:r>
                        <a:rPr lang="zh-CN" altLang="en-US" sz="1400" u="none" strike="noStrike" dirty="0">
                          <a:solidFill>
                            <a:srgbClr val="002060"/>
                          </a:solidFill>
                          <a:effectLst/>
                        </a:rPr>
                        <a:t>数字</a:t>
                      </a:r>
                      <a:endParaRPr lang="zh-CN" altLang="en-US" sz="14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en-US" sz="1400" u="none" strike="noStrike" dirty="0">
                          <a:solidFill>
                            <a:srgbClr val="002060"/>
                          </a:solidFill>
                          <a:effectLst/>
                        </a:rPr>
                        <a:t>1009GB</a:t>
                      </a:r>
                      <a:endParaRPr lang="en-US" sz="1400" b="0" i="0" u="none" strike="noStrike" dirty="0">
                        <a:solidFill>
                          <a:srgbClr val="00206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xmlns="" val="1995316743"/>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solidFill>
                  <a:srgbClr val="0099FF"/>
                </a:solidFill>
                <a:latin typeface="微软雅黑"/>
              </a:rPr>
              <a:t>无线安全案例</a:t>
            </a:r>
          </a:p>
        </p:txBody>
      </p:sp>
      <p:sp>
        <p:nvSpPr>
          <p:cNvPr id="4" name="矩形 3"/>
          <p:cNvSpPr/>
          <p:nvPr/>
        </p:nvSpPr>
        <p:spPr>
          <a:xfrm>
            <a:off x="631919" y="1538585"/>
            <a:ext cx="7880161" cy="923330"/>
          </a:xfrm>
          <a:prstGeom prst="rect">
            <a:avLst/>
          </a:prstGeom>
        </p:spPr>
        <p:txBody>
          <a:bodyPr wrap="square">
            <a:spAutoFit/>
          </a:bodyPr>
          <a:lstStyle/>
          <a:p>
            <a:pPr marL="0" marR="0" indent="266700" algn="just">
              <a:spcBef>
                <a:spcPts val="0"/>
              </a:spcBef>
              <a:spcAft>
                <a:spcPts val="0"/>
              </a:spcAft>
            </a:pPr>
            <a:r>
              <a:rPr lang="zh-CN" altLang="en-US" kern="100" dirty="0">
                <a:latin typeface="Times New Roman" panose="02020603050405020304" pitchFamily="18" charset="0"/>
              </a:rPr>
              <a:t>英国</a:t>
            </a:r>
            <a:r>
              <a:rPr lang="en-US" altLang="zh-CN" kern="100" dirty="0">
                <a:latin typeface="Times New Roman" panose="02020603050405020304" pitchFamily="18" charset="0"/>
              </a:rPr>
              <a:t>《</a:t>
            </a:r>
            <a:r>
              <a:rPr lang="zh-CN" altLang="en-US" kern="100" dirty="0">
                <a:latin typeface="Times New Roman" panose="02020603050405020304" pitchFamily="18" charset="0"/>
              </a:rPr>
              <a:t>卫报</a:t>
            </a:r>
            <a:r>
              <a:rPr lang="en-US" altLang="zh-CN" kern="100" dirty="0">
                <a:latin typeface="Times New Roman" panose="02020603050405020304" pitchFamily="18" charset="0"/>
              </a:rPr>
              <a:t>》</a:t>
            </a:r>
            <a:r>
              <a:rPr lang="zh-CN" altLang="en-US" kern="100" dirty="0">
                <a:latin typeface="Times New Roman" panose="02020603050405020304" pitchFamily="18" charset="0"/>
              </a:rPr>
              <a:t>公开美国中央情报局前雇员爱德华</a:t>
            </a:r>
            <a:r>
              <a:rPr lang="en-US" kern="100" dirty="0">
                <a:latin typeface="Times New Roman" panose="02020603050405020304" pitchFamily="18" charset="0"/>
              </a:rPr>
              <a:t>·</a:t>
            </a:r>
            <a:r>
              <a:rPr lang="zh-CN" altLang="en-US" kern="100" dirty="0">
                <a:latin typeface="Times New Roman" panose="02020603050405020304" pitchFamily="18" charset="0"/>
              </a:rPr>
              <a:t>斯诺登提供的多项机密文件显示，</a:t>
            </a:r>
            <a:r>
              <a:rPr lang="en-US" kern="100" dirty="0">
                <a:latin typeface="Times New Roman" panose="02020603050405020304" pitchFamily="18" charset="0"/>
              </a:rPr>
              <a:t>2009</a:t>
            </a:r>
            <a:r>
              <a:rPr lang="zh-CN" altLang="en-US" kern="100" dirty="0">
                <a:latin typeface="Times New Roman" panose="02020603050405020304" pitchFamily="18" charset="0"/>
              </a:rPr>
              <a:t>年在伦敦召开的</a:t>
            </a:r>
            <a:r>
              <a:rPr lang="en-US" kern="100" dirty="0">
                <a:latin typeface="Times New Roman" panose="02020603050405020304" pitchFamily="18" charset="0"/>
              </a:rPr>
              <a:t>20</a:t>
            </a:r>
            <a:r>
              <a:rPr lang="zh-CN" altLang="en-US" kern="100" dirty="0">
                <a:latin typeface="Times New Roman" panose="02020603050405020304" pitchFamily="18" charset="0"/>
              </a:rPr>
              <a:t>国集团峰会上，英国情报机构政府通信总部监听多个政府代表团通话并获取他们的电邮信息</a:t>
            </a:r>
            <a:r>
              <a:rPr lang="zh-CN" altLang="en-US" kern="100" dirty="0" smtClean="0">
                <a:latin typeface="Times New Roman" panose="02020603050405020304" pitchFamily="18" charset="0"/>
              </a:rPr>
              <a:t>。</a:t>
            </a:r>
            <a:endParaRPr lang="en-US" kern="100" dirty="0">
              <a:latin typeface="Times New Roman" panose="02020603050405020304" pitchFamily="18" charset="0"/>
            </a:endParaRPr>
          </a:p>
        </p:txBody>
      </p:sp>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36396" y="2831597"/>
            <a:ext cx="22860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086626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如何设置一个安全的路由</a:t>
            </a:r>
            <a:endParaRPr lang="zh-CN" altLang="en-US" dirty="0" smtClean="0"/>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高级策略</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2595936968"/>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如何设置一个安全的路由</a:t>
            </a:r>
            <a:endParaRPr lang="zh-CN" altLang="en-US" dirty="0" smtClean="0">
              <a:solidFill>
                <a:srgbClr val="0099FF"/>
              </a:solidFill>
            </a:endParaRPr>
          </a:p>
        </p:txBody>
      </p:sp>
      <p:sp>
        <p:nvSpPr>
          <p:cNvPr id="2" name="文本框 1"/>
          <p:cNvSpPr txBox="1"/>
          <p:nvPr/>
        </p:nvSpPr>
        <p:spPr>
          <a:xfrm>
            <a:off x="2123175" y="1639641"/>
            <a:ext cx="4897649" cy="1815882"/>
          </a:xfrm>
          <a:prstGeom prst="rect">
            <a:avLst/>
          </a:prstGeom>
          <a:noFill/>
        </p:spPr>
        <p:txBody>
          <a:bodyPr wrap="square" rtlCol="0">
            <a:spAutoFit/>
          </a:bodyPr>
          <a:lstStyle/>
          <a:p>
            <a:r>
              <a:rPr lang="en-US" altLang="zh-CN" sz="1600" b="1" dirty="0" smtClean="0">
                <a:latin typeface="+mn-ea"/>
                <a:ea typeface="+mn-ea"/>
              </a:rPr>
              <a:t>1.</a:t>
            </a:r>
            <a:r>
              <a:rPr lang="zh-CN" altLang="en-US" sz="1600" b="1" dirty="0" smtClean="0">
                <a:latin typeface="+mn-ea"/>
                <a:ea typeface="+mn-ea"/>
              </a:rPr>
              <a:t>关闭</a:t>
            </a:r>
            <a:r>
              <a:rPr lang="en-US" altLang="zh-CN" sz="1600" b="1" dirty="0" smtClean="0">
                <a:latin typeface="+mn-ea"/>
                <a:ea typeface="+mn-ea"/>
              </a:rPr>
              <a:t>DHCP</a:t>
            </a:r>
            <a:r>
              <a:rPr lang="zh-CN" altLang="en-US" sz="1600" b="1" dirty="0" smtClean="0">
                <a:latin typeface="+mn-ea"/>
                <a:ea typeface="+mn-ea"/>
              </a:rPr>
              <a:t>服务，改用静态</a:t>
            </a:r>
            <a:r>
              <a:rPr lang="en-US" altLang="zh-CN" sz="1600" b="1" dirty="0" smtClean="0">
                <a:latin typeface="+mn-ea"/>
                <a:ea typeface="+mn-ea"/>
              </a:rPr>
              <a:t>IP</a:t>
            </a:r>
            <a:r>
              <a:rPr lang="zh-CN" altLang="en-US" sz="1600" b="1" dirty="0" smtClean="0">
                <a:latin typeface="+mn-ea"/>
                <a:ea typeface="+mn-ea"/>
              </a:rPr>
              <a:t>分配。</a:t>
            </a:r>
            <a:endParaRPr lang="en-US" altLang="zh-CN" sz="1600" b="1" dirty="0" smtClean="0">
              <a:latin typeface="+mn-ea"/>
              <a:ea typeface="+mn-ea"/>
            </a:endParaRPr>
          </a:p>
          <a:p>
            <a:r>
              <a:rPr lang="en-US" altLang="zh-CN" sz="1600" b="1" dirty="0" smtClean="0">
                <a:latin typeface="+mn-ea"/>
                <a:ea typeface="+mn-ea"/>
              </a:rPr>
              <a:t>2.</a:t>
            </a:r>
            <a:r>
              <a:rPr lang="zh-CN" altLang="en-US" sz="1600" b="1" dirty="0" smtClean="0">
                <a:latin typeface="+mn-ea"/>
                <a:ea typeface="+mn-ea"/>
              </a:rPr>
              <a:t>设置上网控制管理，只有白名单才可以通过路由。</a:t>
            </a:r>
            <a:endParaRPr lang="en-US" altLang="zh-CN" sz="1600" b="1" dirty="0" smtClean="0">
              <a:latin typeface="+mn-ea"/>
              <a:ea typeface="+mn-ea"/>
            </a:endParaRPr>
          </a:p>
          <a:p>
            <a:r>
              <a:rPr lang="en-US" altLang="zh-CN" sz="1600" b="1" dirty="0" smtClean="0">
                <a:latin typeface="+mn-ea"/>
                <a:ea typeface="+mn-ea"/>
              </a:rPr>
              <a:t>3.</a:t>
            </a:r>
            <a:r>
              <a:rPr lang="zh-CN" altLang="en-US" sz="1600" b="1" dirty="0" smtClean="0">
                <a:latin typeface="+mn-ea"/>
                <a:ea typeface="+mn-ea"/>
              </a:rPr>
              <a:t>开启</a:t>
            </a:r>
            <a:r>
              <a:rPr lang="en-US" altLang="zh-CN" sz="1600" b="1" dirty="0" smtClean="0">
                <a:latin typeface="+mn-ea"/>
                <a:ea typeface="+mn-ea"/>
              </a:rPr>
              <a:t>IP-MAC</a:t>
            </a:r>
            <a:r>
              <a:rPr lang="zh-CN" altLang="en-US" sz="1600" b="1" dirty="0" smtClean="0">
                <a:latin typeface="+mn-ea"/>
                <a:ea typeface="+mn-ea"/>
              </a:rPr>
              <a:t>绑定。</a:t>
            </a:r>
            <a:endParaRPr lang="en-US" altLang="zh-CN" sz="1600" b="1" dirty="0" smtClean="0">
              <a:latin typeface="+mn-ea"/>
              <a:ea typeface="+mn-ea"/>
            </a:endParaRPr>
          </a:p>
          <a:p>
            <a:r>
              <a:rPr lang="en-US" altLang="zh-CN" sz="1600" b="1" dirty="0" smtClean="0">
                <a:latin typeface="+mn-ea"/>
                <a:ea typeface="+mn-ea"/>
              </a:rPr>
              <a:t>4.</a:t>
            </a:r>
            <a:r>
              <a:rPr lang="zh-CN" altLang="en-US" sz="1600" b="1" dirty="0" smtClean="0">
                <a:latin typeface="+mn-ea"/>
                <a:ea typeface="+mn-ea"/>
              </a:rPr>
              <a:t>更改路由</a:t>
            </a:r>
            <a:r>
              <a:rPr lang="zh-CN" altLang="en-US" sz="1600" b="1" dirty="0">
                <a:latin typeface="+mn-ea"/>
                <a:ea typeface="+mn-ea"/>
              </a:rPr>
              <a:t>管理界面默认地址</a:t>
            </a:r>
            <a:r>
              <a:rPr lang="zh-CN" altLang="en-US" sz="1600" b="1" dirty="0" smtClean="0">
                <a:latin typeface="+mn-ea"/>
                <a:ea typeface="+mn-ea"/>
              </a:rPr>
              <a:t>。</a:t>
            </a:r>
            <a:endParaRPr lang="en-US" altLang="zh-CN" sz="1600" b="1" dirty="0" smtClean="0">
              <a:latin typeface="+mn-ea"/>
              <a:ea typeface="+mn-ea"/>
            </a:endParaRPr>
          </a:p>
          <a:p>
            <a:r>
              <a:rPr lang="en-US" altLang="zh-CN" sz="1600" b="1" dirty="0">
                <a:latin typeface="+mn-ea"/>
                <a:ea typeface="+mn-ea"/>
              </a:rPr>
              <a:t>5</a:t>
            </a:r>
            <a:r>
              <a:rPr lang="en-US" altLang="zh-CN" sz="1600" b="1" dirty="0" smtClean="0">
                <a:latin typeface="+mn-ea"/>
                <a:ea typeface="+mn-ea"/>
              </a:rPr>
              <a:t>.</a:t>
            </a:r>
            <a:r>
              <a:rPr lang="zh-CN" altLang="en-US" sz="1600" b="1" dirty="0" smtClean="0">
                <a:latin typeface="+mn-ea"/>
                <a:ea typeface="+mn-ea"/>
              </a:rPr>
              <a:t>关闭</a:t>
            </a:r>
            <a:r>
              <a:rPr lang="en-US" altLang="zh-CN" sz="1600" b="1" dirty="0" smtClean="0">
                <a:latin typeface="+mn-ea"/>
                <a:ea typeface="+mn-ea"/>
              </a:rPr>
              <a:t>SSID</a:t>
            </a:r>
            <a:r>
              <a:rPr lang="zh-CN" altLang="en-US" sz="1600" b="1" dirty="0" smtClean="0">
                <a:latin typeface="+mn-ea"/>
                <a:ea typeface="+mn-ea"/>
              </a:rPr>
              <a:t>广播。</a:t>
            </a:r>
            <a:endParaRPr lang="en-US" altLang="zh-CN" sz="1600" b="1" dirty="0" smtClean="0">
              <a:latin typeface="+mn-ea"/>
              <a:ea typeface="+mn-ea"/>
            </a:endParaRPr>
          </a:p>
          <a:p>
            <a:r>
              <a:rPr lang="en-US" altLang="zh-CN" sz="1600" b="1" dirty="0" smtClean="0">
                <a:latin typeface="+mn-ea"/>
                <a:ea typeface="+mn-ea"/>
              </a:rPr>
              <a:t>6.</a:t>
            </a:r>
            <a:r>
              <a:rPr lang="zh-CN" altLang="en-US" sz="1600" b="1" dirty="0" smtClean="0">
                <a:latin typeface="+mn-ea"/>
                <a:ea typeface="+mn-ea"/>
              </a:rPr>
              <a:t>配合准入设备加强准入控制。</a:t>
            </a:r>
            <a:endParaRPr lang="en-US" altLang="zh-CN" sz="1600" b="1" dirty="0" smtClean="0">
              <a:latin typeface="+mn-ea"/>
              <a:ea typeface="+mn-ea"/>
            </a:endParaRPr>
          </a:p>
          <a:p>
            <a:r>
              <a:rPr lang="en-US" altLang="zh-CN" sz="1600" b="1" dirty="0" smtClean="0">
                <a:latin typeface="+mn-ea"/>
                <a:ea typeface="+mn-ea"/>
              </a:rPr>
              <a:t>7.</a:t>
            </a:r>
            <a:r>
              <a:rPr lang="zh-CN" altLang="en-US" sz="1600" b="1" dirty="0" smtClean="0">
                <a:latin typeface="+mn-ea"/>
                <a:ea typeface="+mn-ea"/>
              </a:rPr>
              <a:t>使用</a:t>
            </a:r>
            <a:r>
              <a:rPr lang="en-US" altLang="zh-CN" sz="1600" b="1" dirty="0" smtClean="0">
                <a:latin typeface="+mn-ea"/>
                <a:ea typeface="+mn-ea"/>
              </a:rPr>
              <a:t>Web</a:t>
            </a:r>
            <a:r>
              <a:rPr lang="zh-CN" altLang="en-US" sz="1600" b="1" dirty="0" smtClean="0">
                <a:latin typeface="+mn-ea"/>
                <a:ea typeface="+mn-ea"/>
              </a:rPr>
              <a:t>认证方式。</a:t>
            </a:r>
            <a:endParaRPr lang="zh-CN" altLang="en-US" sz="1600" b="1" dirty="0">
              <a:latin typeface="+mn-ea"/>
              <a:ea typeface="+mn-ea"/>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281751" y="2959314"/>
            <a:ext cx="1162436" cy="1162436"/>
          </a:xfrm>
          <a:prstGeom prst="rect">
            <a:avLst/>
          </a:prstGeom>
        </p:spPr>
      </p:pic>
    </p:spTree>
    <p:extLst>
      <p:ext uri="{BB962C8B-B14F-4D97-AF65-F5344CB8AC3E}">
        <p14:creationId xmlns:p14="http://schemas.microsoft.com/office/powerpoint/2010/main" xmlns="" val="2970417492"/>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0" name="组合 9"/>
          <p:cNvGrpSpPr/>
          <p:nvPr/>
        </p:nvGrpSpPr>
        <p:grpSpPr>
          <a:xfrm>
            <a:off x="970350" y="1276663"/>
            <a:ext cx="6096000" cy="1216800"/>
            <a:chOff x="0" y="1153336"/>
            <a:chExt cx="6096000" cy="1216800"/>
          </a:xfrm>
        </p:grpSpPr>
        <p:sp>
          <p:nvSpPr>
            <p:cNvPr id="11" name="圆角矩形 10"/>
            <p:cNvSpPr/>
            <p:nvPr/>
          </p:nvSpPr>
          <p:spPr>
            <a:xfrm>
              <a:off x="0" y="1153336"/>
              <a:ext cx="6096000" cy="12168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2" name="圆角矩形 4"/>
            <p:cNvSpPr/>
            <p:nvPr/>
          </p:nvSpPr>
          <p:spPr>
            <a:xfrm>
              <a:off x="59399" y="1212735"/>
              <a:ext cx="5977202"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智能无线路由</a:t>
              </a:r>
              <a:r>
                <a:rPr lang="en-US" altLang="zh-CN" sz="2800" kern="1200" dirty="0" smtClean="0"/>
                <a:t>&amp;</a:t>
              </a:r>
              <a:r>
                <a:rPr lang="zh-CN" altLang="en-US" sz="2800" kern="1200" dirty="0" smtClean="0"/>
                <a:t>更广泛的无线安全</a:t>
              </a:r>
              <a:endParaRPr lang="en-US" altLang="zh-CN" sz="2800" kern="1200" dirty="0" smtClean="0"/>
            </a:p>
          </p:txBody>
        </p:sp>
      </p:grpSp>
      <p:sp>
        <p:nvSpPr>
          <p:cNvPr id="3" name="文本框 2"/>
          <p:cNvSpPr txBox="1"/>
          <p:nvPr/>
        </p:nvSpPr>
        <p:spPr>
          <a:xfrm>
            <a:off x="5004198" y="2842496"/>
            <a:ext cx="3025386" cy="523220"/>
          </a:xfrm>
          <a:prstGeom prst="rect">
            <a:avLst/>
          </a:prstGeom>
          <a:noFill/>
        </p:spPr>
        <p:txBody>
          <a:bodyPr wrap="square" rtlCol="0">
            <a:spAutoFit/>
          </a:bodyPr>
          <a:lstStyle/>
          <a:p>
            <a:r>
              <a:rPr lang="en-US" altLang="zh-CN" sz="2800" dirty="0" smtClean="0"/>
              <a:t>———</a:t>
            </a:r>
            <a:r>
              <a:rPr lang="zh-CN" altLang="en-US" sz="2800" b="1" dirty="0" smtClean="0"/>
              <a:t>拓展介绍</a:t>
            </a:r>
            <a:endParaRPr lang="en-US" sz="2800" b="1" dirty="0"/>
          </a:p>
        </p:txBody>
      </p:sp>
    </p:spTree>
    <p:extLst>
      <p:ext uri="{BB962C8B-B14F-4D97-AF65-F5344CB8AC3E}">
        <p14:creationId xmlns:p14="http://schemas.microsoft.com/office/powerpoint/2010/main" xmlns="" val="3397656836"/>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智能无线路由</a:t>
            </a:r>
            <a:endParaRPr lang="zh-CN" altLang="en-US" dirty="0">
              <a:solidFill>
                <a:schemeClr val="tx1"/>
              </a:solidFill>
            </a:endParaRPr>
          </a:p>
        </p:txBody>
      </p:sp>
      <p:sp>
        <p:nvSpPr>
          <p:cNvPr id="8201" name="矩形 32"/>
          <p:cNvSpPr>
            <a:spLocks noChangeArrowheads="1"/>
          </p:cNvSpPr>
          <p:nvPr/>
        </p:nvSpPr>
        <p:spPr bwMode="auto">
          <a:xfrm>
            <a:off x="1680547" y="1347189"/>
            <a:ext cx="7491431" cy="3028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特点：</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快捷</a:t>
            </a:r>
            <a:r>
              <a:rPr lang="zh-CN" altLang="en-US" dirty="0" smtClean="0">
                <a:latin typeface="+mn-lt"/>
                <a:ea typeface="+mn-ea"/>
                <a:sym typeface="Verdana" panose="020B0604030504040204" pitchFamily="34" charset="0"/>
              </a:rPr>
              <a:t>接入</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手机</a:t>
            </a:r>
            <a:r>
              <a:rPr lang="en-US" altLang="zh-CN" dirty="0" smtClean="0">
                <a:latin typeface="+mn-lt"/>
                <a:ea typeface="+mn-ea"/>
                <a:sym typeface="Verdana" panose="020B0604030504040204" pitchFamily="34" charset="0"/>
              </a:rPr>
              <a:t>APP</a:t>
            </a:r>
            <a:r>
              <a:rPr lang="zh-CN" altLang="en-US" dirty="0" smtClean="0">
                <a:latin typeface="+mn-lt"/>
                <a:ea typeface="+mn-ea"/>
                <a:sym typeface="Verdana" panose="020B0604030504040204" pitchFamily="34" charset="0"/>
              </a:rPr>
              <a:t>远程监控</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安装应用</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云</a:t>
            </a:r>
            <a:r>
              <a:rPr lang="zh-CN" altLang="en-US" dirty="0" smtClean="0">
                <a:latin typeface="+mn-lt"/>
                <a:ea typeface="+mn-ea"/>
                <a:sym typeface="Verdana" panose="020B0604030504040204" pitchFamily="34" charset="0"/>
              </a:rPr>
              <a:t>存储</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固件更新</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070009" y="1824636"/>
            <a:ext cx="3162300" cy="2543175"/>
          </a:xfrm>
          <a:prstGeom prst="rect">
            <a:avLst/>
          </a:prstGeom>
        </p:spPr>
      </p:pic>
      <p:sp>
        <p:nvSpPr>
          <p:cNvPr id="5" name="矩形 4"/>
          <p:cNvSpPr/>
          <p:nvPr/>
        </p:nvSpPr>
        <p:spPr>
          <a:xfrm>
            <a:off x="3995736" y="2000250"/>
            <a:ext cx="2436679" cy="1569660"/>
          </a:xfrm>
          <a:prstGeom prst="rect">
            <a:avLst/>
          </a:prstGeom>
          <a:noFill/>
        </p:spPr>
        <p:txBody>
          <a:bodyPr wrap="square" lIns="91440" tIns="45720" rIns="91440" bIns="45720">
            <a:spAutoFit/>
          </a:bodyPr>
          <a:lstStyle/>
          <a:p>
            <a:pPr algn="ctr"/>
            <a:r>
              <a:rPr lang="zh-CN" altLang="en-US" sz="9600" dirty="0" smtClean="0">
                <a:ln w="0"/>
                <a:solidFill>
                  <a:schemeClr val="accent1"/>
                </a:solidFill>
                <a:effectLst>
                  <a:outerShdw blurRad="38100" dist="25400" dir="5400000" algn="ctr" rotWithShape="0">
                    <a:srgbClr val="6E747A">
                      <a:alpha val="43000"/>
                    </a:srgbClr>
                  </a:outerShdw>
                </a:effectLst>
              </a:rPr>
              <a:t>？</a:t>
            </a:r>
            <a:endParaRPr lang="zh-CN" altLang="en-US" sz="9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2661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更广泛的无线安全</a:t>
            </a:r>
            <a:endParaRPr lang="zh-CN" altLang="en-US" dirty="0" smtClean="0"/>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78800" y="0"/>
              <a:ext cx="3643338" cy="3500444"/>
              <a:chOff x="71445"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71445" y="1182830"/>
                <a:ext cx="3643338" cy="1323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更广泛的无线安全</a:t>
                </a: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solidFill>
                    <a:srgbClr val="2A82B0"/>
                  </a:solidFill>
                </a:endParaRPr>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solidFill>
                    <a:srgbClr val="2A82B0"/>
                  </a:solidFill>
                </a:endParaRPr>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solidFill>
                <a:srgbClr val="2A82B0"/>
              </a:solidFill>
            </a:endParaRPr>
          </a:p>
        </p:txBody>
      </p:sp>
    </p:spTree>
    <p:extLst>
      <p:ext uri="{BB962C8B-B14F-4D97-AF65-F5344CB8AC3E}">
        <p14:creationId xmlns:p14="http://schemas.microsoft.com/office/powerpoint/2010/main" xmlns="" val="186642678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en-US" altLang="zh-CN" dirty="0" smtClean="0">
                <a:solidFill>
                  <a:schemeClr val="tx1"/>
                </a:solidFill>
              </a:rPr>
              <a:t>GSM</a:t>
            </a:r>
            <a:r>
              <a:rPr lang="zh-CN" altLang="en-US" dirty="0" smtClean="0">
                <a:solidFill>
                  <a:schemeClr val="tx1"/>
                </a:solidFill>
              </a:rPr>
              <a:t>安全</a:t>
            </a:r>
            <a:endParaRPr lang="zh-CN" altLang="en-US" dirty="0">
              <a:solidFill>
                <a:schemeClr val="tx1"/>
              </a:solidFill>
            </a:endParaRPr>
          </a:p>
        </p:txBody>
      </p:sp>
      <p:sp>
        <p:nvSpPr>
          <p:cNvPr id="8201" name="矩形 32"/>
          <p:cNvSpPr>
            <a:spLocks noChangeArrowheads="1"/>
          </p:cNvSpPr>
          <p:nvPr/>
        </p:nvSpPr>
        <p:spPr bwMode="auto">
          <a:xfrm>
            <a:off x="970350" y="1491255"/>
            <a:ext cx="7491431" cy="158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a:t>
            </a:r>
            <a:r>
              <a:rPr lang="zh-CN" altLang="en-US" dirty="0">
                <a:latin typeface="+mn-lt"/>
                <a:ea typeface="+mn-ea"/>
                <a:sym typeface="Verdana" panose="020B0604030504040204" pitchFamily="34" charset="0"/>
              </a:rPr>
              <a:t>华盛顿邮报</a:t>
            </a:r>
            <a:r>
              <a:rPr lang="en-US" altLang="zh-CN" dirty="0">
                <a:latin typeface="+mn-lt"/>
                <a:ea typeface="+mn-ea"/>
                <a:sym typeface="Verdana" panose="020B0604030504040204" pitchFamily="34" charset="0"/>
              </a:rPr>
              <a:t>》</a:t>
            </a:r>
            <a:r>
              <a:rPr lang="zh-CN" altLang="en-US" dirty="0" smtClean="0">
                <a:latin typeface="+mn-lt"/>
                <a:ea typeface="+mn-ea"/>
                <a:sym typeface="Verdana" panose="020B0604030504040204" pitchFamily="34" charset="0"/>
              </a:rPr>
              <a:t>的</a:t>
            </a:r>
            <a:r>
              <a:rPr lang="zh-CN" altLang="en-US" dirty="0">
                <a:latin typeface="+mn-lt"/>
                <a:ea typeface="+mn-ea"/>
                <a:sym typeface="Verdana" panose="020B0604030504040204" pitchFamily="34" charset="0"/>
              </a:rPr>
              <a:t>文章</a:t>
            </a:r>
            <a:r>
              <a:rPr lang="en-US" altLang="zh-CN" dirty="0">
                <a:latin typeface="+mn-lt"/>
                <a:ea typeface="+mn-ea"/>
                <a:sym typeface="Verdana" panose="020B0604030504040204" pitchFamily="34" charset="0"/>
              </a:rPr>
              <a:t>《</a:t>
            </a:r>
            <a:r>
              <a:rPr lang="zh-CN" altLang="en-US" dirty="0">
                <a:latin typeface="+mn-lt"/>
                <a:ea typeface="+mn-ea"/>
                <a:sym typeface="Verdana" panose="020B0604030504040204" pitchFamily="34" charset="0"/>
              </a:rPr>
              <a:t>破解手机码，</a:t>
            </a:r>
            <a:r>
              <a:rPr lang="en-US" altLang="zh-CN" dirty="0">
                <a:latin typeface="+mn-lt"/>
                <a:ea typeface="+mn-ea"/>
                <a:sym typeface="Verdana" panose="020B0604030504040204" pitchFamily="34" charset="0"/>
              </a:rPr>
              <a:t>NSA</a:t>
            </a:r>
            <a:r>
              <a:rPr lang="zh-CN" altLang="en-US" dirty="0">
                <a:latin typeface="+mn-lt"/>
                <a:ea typeface="+mn-ea"/>
                <a:sym typeface="Verdana" panose="020B0604030504040204" pitchFamily="34" charset="0"/>
              </a:rPr>
              <a:t>可以监听私人谈话</a:t>
            </a:r>
            <a:r>
              <a:rPr lang="en-US" altLang="zh-CN" dirty="0">
                <a:latin typeface="+mn-lt"/>
                <a:ea typeface="+mn-ea"/>
                <a:sym typeface="Verdana" panose="020B0604030504040204" pitchFamily="34" charset="0"/>
              </a:rPr>
              <a:t>》</a:t>
            </a:r>
            <a:r>
              <a:rPr lang="zh-CN" altLang="en-US" dirty="0">
                <a:latin typeface="+mn-lt"/>
                <a:ea typeface="+mn-ea"/>
                <a:sym typeface="Verdana" panose="020B0604030504040204" pitchFamily="34" charset="0"/>
              </a:rPr>
              <a:t>中</a:t>
            </a:r>
            <a:r>
              <a:rPr lang="zh-CN" altLang="en-US" dirty="0" smtClean="0">
                <a:latin typeface="+mn-lt"/>
                <a:ea typeface="+mn-ea"/>
                <a:sym typeface="Verdana" panose="020B0604030504040204" pitchFamily="34" charset="0"/>
              </a:rPr>
              <a:t>引用斯诺登提供</a:t>
            </a:r>
            <a:r>
              <a:rPr lang="zh-CN" altLang="en-US" dirty="0">
                <a:latin typeface="+mn-lt"/>
                <a:ea typeface="+mn-ea"/>
                <a:sym typeface="Verdana" panose="020B0604030504040204" pitchFamily="34" charset="0"/>
              </a:rPr>
              <a:t>的机密文件，</a:t>
            </a:r>
            <a:r>
              <a:rPr lang="en-US" altLang="zh-CN" dirty="0">
                <a:latin typeface="+mn-lt"/>
                <a:ea typeface="+mn-ea"/>
                <a:sym typeface="Verdana" panose="020B0604030504040204" pitchFamily="34" charset="0"/>
              </a:rPr>
              <a:t>NSA</a:t>
            </a:r>
            <a:r>
              <a:rPr lang="zh-CN" altLang="en-US" dirty="0">
                <a:latin typeface="+mn-lt"/>
                <a:ea typeface="+mn-ea"/>
                <a:sym typeface="Verdana" panose="020B0604030504040204" pitchFamily="34" charset="0"/>
              </a:rPr>
              <a:t>能破解广泛使用的手机加密技术</a:t>
            </a:r>
            <a:r>
              <a:rPr lang="en-US" altLang="zh-CN" dirty="0" smtClean="0">
                <a:latin typeface="+mn-lt"/>
                <a:ea typeface="+mn-ea"/>
                <a:sym typeface="Verdana" panose="020B0604030504040204" pitchFamily="34" charset="0"/>
              </a:rPr>
              <a:t>A5/1</a:t>
            </a:r>
            <a:r>
              <a:rPr lang="zh-CN" altLang="en-US" dirty="0" smtClean="0">
                <a:latin typeface="+mn-lt"/>
                <a:ea typeface="+mn-ea"/>
                <a:sym typeface="Verdana" panose="020B0604030504040204" pitchFamily="34" charset="0"/>
              </a:rPr>
              <a:t>，</a:t>
            </a:r>
            <a:r>
              <a:rPr lang="zh-CN" altLang="en-US" dirty="0">
                <a:latin typeface="+mn-lt"/>
                <a:ea typeface="+mn-ea"/>
                <a:sym typeface="Verdana" panose="020B0604030504040204" pitchFamily="34" charset="0"/>
              </a:rPr>
              <a:t>全世界超过</a:t>
            </a:r>
            <a:r>
              <a:rPr lang="en-US" altLang="zh-CN" dirty="0">
                <a:latin typeface="+mn-lt"/>
                <a:ea typeface="+mn-ea"/>
                <a:sym typeface="Verdana" panose="020B0604030504040204" pitchFamily="34" charset="0"/>
              </a:rPr>
              <a:t>8</a:t>
            </a:r>
            <a:r>
              <a:rPr lang="zh-CN" altLang="en-US" dirty="0">
                <a:latin typeface="+mn-lt"/>
                <a:ea typeface="+mn-ea"/>
                <a:sym typeface="Verdana" panose="020B0604030504040204" pitchFamily="34" charset="0"/>
              </a:rPr>
              <a:t>成的手机在呼叫中仍然使用弱加密或没有</a:t>
            </a:r>
            <a:r>
              <a:rPr lang="zh-CN" altLang="en-US" dirty="0" smtClean="0">
                <a:latin typeface="+mn-lt"/>
                <a:ea typeface="+mn-ea"/>
                <a:sym typeface="Verdana" panose="020B0604030504040204" pitchFamily="34" charset="0"/>
              </a:rPr>
              <a:t>加密。</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在</a:t>
            </a:r>
            <a:r>
              <a:rPr lang="zh-CN" altLang="en-US" dirty="0" smtClean="0">
                <a:latin typeface="+mn-lt"/>
                <a:ea typeface="+mn-ea"/>
                <a:sym typeface="Verdana" panose="020B0604030504040204" pitchFamily="34" charset="0"/>
              </a:rPr>
              <a:t>国内大部分</a:t>
            </a:r>
            <a:r>
              <a:rPr lang="en-US" altLang="zh-CN" dirty="0" smtClean="0">
                <a:latin typeface="+mn-lt"/>
                <a:ea typeface="+mn-ea"/>
                <a:sym typeface="Verdana" panose="020B0604030504040204" pitchFamily="34" charset="0"/>
              </a:rPr>
              <a:t>2G</a:t>
            </a:r>
            <a:r>
              <a:rPr lang="zh-CN" altLang="en-US" dirty="0" smtClean="0">
                <a:latin typeface="+mn-lt"/>
                <a:ea typeface="+mn-ea"/>
                <a:sym typeface="Verdana" panose="020B0604030504040204" pitchFamily="34" charset="0"/>
              </a:rPr>
              <a:t>通信</a:t>
            </a:r>
            <a:r>
              <a:rPr lang="zh-CN" altLang="en-US" dirty="0">
                <a:latin typeface="+mn-lt"/>
                <a:ea typeface="+mn-ea"/>
                <a:sym typeface="Verdana" panose="020B0604030504040204" pitchFamily="34" charset="0"/>
              </a:rPr>
              <a:t>是采用</a:t>
            </a:r>
            <a:r>
              <a:rPr lang="en-US" altLang="zh-CN" dirty="0">
                <a:latin typeface="+mn-lt"/>
                <a:ea typeface="+mn-ea"/>
                <a:sym typeface="Verdana" panose="020B0604030504040204" pitchFamily="34" charset="0"/>
              </a:rPr>
              <a:t>A5/1</a:t>
            </a:r>
            <a:r>
              <a:rPr lang="zh-CN" altLang="en-US" dirty="0">
                <a:latin typeface="+mn-lt"/>
                <a:ea typeface="+mn-ea"/>
                <a:sym typeface="Verdana" panose="020B0604030504040204" pitchFamily="34" charset="0"/>
              </a:rPr>
              <a:t>加密技术，可被监听。</a:t>
            </a:r>
            <a:endParaRPr lang="en-US" altLang="zh-CN" dirty="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p:txBody>
      </p:sp>
    </p:spTree>
    <p:extLst>
      <p:ext uri="{BB962C8B-B14F-4D97-AF65-F5344CB8AC3E}">
        <p14:creationId xmlns:p14="http://schemas.microsoft.com/office/powerpoint/2010/main" xmlns="" val="325415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201">
                                            <p:txEl>
                                              <p:pRg st="0" end="0"/>
                                            </p:txEl>
                                          </p:spTgt>
                                        </p:tgtEl>
                                        <p:attrNameLst>
                                          <p:attrName>style.visibility</p:attrName>
                                        </p:attrNameLst>
                                      </p:cBhvr>
                                      <p:to>
                                        <p:strVal val="visible"/>
                                      </p:to>
                                    </p:set>
                                    <p:animEffect transition="in" filter="barn(inVertical)">
                                      <p:cBhvr>
                                        <p:cTn id="7" dur="500"/>
                                        <p:tgtEl>
                                          <p:spTgt spid="82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201">
                                            <p:txEl>
                                              <p:pRg st="1" end="1"/>
                                            </p:txEl>
                                          </p:spTgt>
                                        </p:tgtEl>
                                        <p:attrNameLst>
                                          <p:attrName>style.visibility</p:attrName>
                                        </p:attrNameLst>
                                      </p:cBhvr>
                                      <p:to>
                                        <p:strVal val="visible"/>
                                      </p:to>
                                    </p:set>
                                    <p:animEffect transition="in" filter="fade">
                                      <p:cBhvr>
                                        <p:cTn id="12" dur="1000"/>
                                        <p:tgtEl>
                                          <p:spTgt spid="8201">
                                            <p:txEl>
                                              <p:pRg st="1" end="1"/>
                                            </p:txEl>
                                          </p:spTgt>
                                        </p:tgtEl>
                                      </p:cBhvr>
                                    </p:animEffect>
                                    <p:anim calcmode="lin" valueType="num">
                                      <p:cBhvr>
                                        <p:cTn id="13" dur="1000" fill="hold"/>
                                        <p:tgtEl>
                                          <p:spTgt spid="820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20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en-US" altLang="zh-CN" dirty="0" smtClean="0">
                <a:solidFill>
                  <a:schemeClr val="tx1"/>
                </a:solidFill>
              </a:rPr>
              <a:t>GSM</a:t>
            </a:r>
            <a:r>
              <a:rPr lang="zh-CN" altLang="en-US" dirty="0" smtClean="0">
                <a:solidFill>
                  <a:schemeClr val="tx1"/>
                </a:solidFill>
              </a:rPr>
              <a:t>安全</a:t>
            </a:r>
            <a:endParaRPr lang="zh-CN" altLang="en-US" dirty="0">
              <a:solidFill>
                <a:schemeClr val="tx1"/>
              </a:solidFill>
            </a:endParaRPr>
          </a:p>
        </p:txBody>
      </p:sp>
      <p:sp>
        <p:nvSpPr>
          <p:cNvPr id="8201" name="矩形 32"/>
          <p:cNvSpPr>
            <a:spLocks noChangeArrowheads="1"/>
          </p:cNvSpPr>
          <p:nvPr/>
        </p:nvSpPr>
        <p:spPr bwMode="auto">
          <a:xfrm>
            <a:off x="1258482" y="1397729"/>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成熟的监听工具</a:t>
            </a:r>
            <a:endParaRPr lang="en-US" altLang="zh-CN" dirty="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dirty="0" smtClean="0">
                <a:latin typeface="+mn-lt"/>
                <a:ea typeface="+mn-ea"/>
              </a:rPr>
              <a:t>Motorola  </a:t>
            </a:r>
            <a:r>
              <a:rPr lang="en-US" dirty="0">
                <a:latin typeface="+mn-lt"/>
                <a:ea typeface="+mn-ea"/>
              </a:rPr>
              <a:t>c118</a:t>
            </a: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p:txBody>
      </p:sp>
      <p:pic>
        <p:nvPicPr>
          <p:cNvPr id="2" name="图片 1"/>
          <p:cNvPicPr>
            <a:picLocks noChangeAspect="1"/>
          </p:cNvPicPr>
          <p:nvPr/>
        </p:nvPicPr>
        <p:blipFill>
          <a:blip r:embed="rId5" cstate="print"/>
          <a:stretch>
            <a:fillRect/>
          </a:stretch>
        </p:blipFill>
        <p:spPr>
          <a:xfrm>
            <a:off x="5148264" y="1231914"/>
            <a:ext cx="735286" cy="1968281"/>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507038" y="2823283"/>
            <a:ext cx="1479540" cy="1109100"/>
          </a:xfrm>
          <a:prstGeom prst="rect">
            <a:avLst/>
          </a:prstGeom>
        </p:spPr>
      </p:pic>
      <p:sp>
        <p:nvSpPr>
          <p:cNvPr id="6" name="左右箭头 5"/>
          <p:cNvSpPr/>
          <p:nvPr/>
        </p:nvSpPr>
        <p:spPr>
          <a:xfrm rot="1054495">
            <a:off x="5917798" y="3055311"/>
            <a:ext cx="974450" cy="1148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316611" y="2441573"/>
            <a:ext cx="671156" cy="671156"/>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861712" y="3323325"/>
            <a:ext cx="671156" cy="671156"/>
          </a:xfrm>
          <a:prstGeom prst="rect">
            <a:avLst/>
          </a:prstGeom>
        </p:spPr>
      </p:pic>
      <p:sp>
        <p:nvSpPr>
          <p:cNvPr id="17" name="左右箭头 16"/>
          <p:cNvSpPr/>
          <p:nvPr/>
        </p:nvSpPr>
        <p:spPr>
          <a:xfrm rot="19471315" flipV="1">
            <a:off x="4837112" y="2691975"/>
            <a:ext cx="394763" cy="721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左右箭头 17"/>
          <p:cNvSpPr/>
          <p:nvPr/>
        </p:nvSpPr>
        <p:spPr>
          <a:xfrm rot="17513920" flipV="1">
            <a:off x="5302125" y="3292151"/>
            <a:ext cx="394763" cy="691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041294" y="1090317"/>
            <a:ext cx="6918536" cy="3098301"/>
          </a:xfrm>
          <a:prstGeom prst="rect">
            <a:avLst/>
          </a:prstGeom>
        </p:spPr>
      </p:pic>
    </p:spTree>
    <p:extLst>
      <p:ext uri="{BB962C8B-B14F-4D97-AF65-F5344CB8AC3E}">
        <p14:creationId xmlns:p14="http://schemas.microsoft.com/office/powerpoint/2010/main" xmlns="" val="17245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en-US" altLang="zh-CN" dirty="0" smtClean="0">
                <a:solidFill>
                  <a:schemeClr val="tx1"/>
                </a:solidFill>
              </a:rPr>
              <a:t>SS7</a:t>
            </a:r>
            <a:r>
              <a:rPr lang="zh-CN" altLang="en-US" dirty="0" smtClean="0">
                <a:solidFill>
                  <a:schemeClr val="tx1"/>
                </a:solidFill>
              </a:rPr>
              <a:t>信令</a:t>
            </a:r>
            <a:endParaRPr lang="zh-CN" altLang="en-US" dirty="0">
              <a:solidFill>
                <a:schemeClr val="tx1"/>
              </a:solidFill>
            </a:endParaRPr>
          </a:p>
        </p:txBody>
      </p:sp>
      <p:sp>
        <p:nvSpPr>
          <p:cNvPr id="8201" name="矩形 32"/>
          <p:cNvSpPr>
            <a:spLocks noChangeArrowheads="1"/>
          </p:cNvSpPr>
          <p:nvPr/>
        </p:nvSpPr>
        <p:spPr bwMode="auto">
          <a:xfrm>
            <a:off x="538152" y="1131090"/>
            <a:ext cx="7491431" cy="3127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smtClean="0"/>
              <a:t>SS7</a:t>
            </a:r>
            <a:r>
              <a:rPr lang="zh-CN" altLang="en-US" sz="1400" dirty="0" smtClean="0"/>
              <a:t>是一种信令系统，它服务于电话公司之间，可以让手机在国与国之间漫游通话。根据国际协议规定，所有电信运营商必须通过</a:t>
            </a:r>
            <a:r>
              <a:rPr lang="en-US" altLang="zh-CN" sz="1400" dirty="0" smtClean="0"/>
              <a:t>SS7</a:t>
            </a:r>
            <a:r>
              <a:rPr lang="zh-CN" altLang="en-US" sz="1400" dirty="0" smtClean="0"/>
              <a:t>系统将其客户信息提供给另一家运营商。</a:t>
            </a:r>
            <a:r>
              <a:rPr lang="en-US" altLang="zh-CN" sz="1400" dirty="0" smtClean="0"/>
              <a:t/>
            </a:r>
            <a:br>
              <a:rPr lang="en-US" altLang="zh-CN" sz="1400" dirty="0" smtClean="0"/>
            </a:br>
            <a:endParaRPr lang="zh-CN" altLang="en-US" sz="1400" dirty="0" smtClean="0"/>
          </a:p>
          <a:p>
            <a:r>
              <a:rPr lang="zh-CN" altLang="en-US" sz="1400" dirty="0" smtClean="0"/>
              <a:t>对手机号码发出</a:t>
            </a:r>
            <a:r>
              <a:rPr lang="en-US" altLang="zh-CN" sz="1400" dirty="0" smtClean="0"/>
              <a:t>SS7</a:t>
            </a:r>
            <a:r>
              <a:rPr lang="zh-CN" altLang="en-US" sz="1400" dirty="0" smtClean="0"/>
              <a:t>请求，会立刻得到该手机的唯一标识符</a:t>
            </a:r>
            <a:r>
              <a:rPr lang="en-US" altLang="zh-CN" sz="1400" dirty="0" smtClean="0"/>
              <a:t>(IMEI</a:t>
            </a:r>
            <a:r>
              <a:rPr lang="zh-CN" altLang="en-US" sz="1400" dirty="0" smtClean="0"/>
              <a:t>码</a:t>
            </a:r>
            <a:r>
              <a:rPr lang="en-US" altLang="zh-CN" sz="1400" dirty="0" smtClean="0"/>
              <a:t>)</a:t>
            </a:r>
            <a:r>
              <a:rPr lang="zh-CN" altLang="en-US" sz="1400" dirty="0" smtClean="0"/>
              <a:t>，进一步则可获取该手机使用者的名字和联系方式。不管用户是否开启了手机漫游，不管他们使用什么样的账户，这种方式都行得通。而最令人不安的是，它会显示当前手机连接到的最近的信号塔。</a:t>
            </a:r>
            <a:r>
              <a:rPr lang="en-US" altLang="zh-CN" sz="1400" dirty="0" smtClean="0"/>
              <a:t/>
            </a:r>
            <a:br>
              <a:rPr lang="en-US" altLang="zh-CN" sz="1400" dirty="0" smtClean="0"/>
            </a:br>
            <a:endParaRPr lang="zh-CN" altLang="en-US" sz="1400" dirty="0" smtClean="0"/>
          </a:p>
          <a:p>
            <a:r>
              <a:rPr lang="zh-CN" altLang="en-US" sz="1400" dirty="0" smtClean="0"/>
              <a:t>只要别有用心的黑客能够访问</a:t>
            </a:r>
            <a:r>
              <a:rPr lang="en-US" altLang="zh-CN" sz="1400" dirty="0" smtClean="0"/>
              <a:t>SS7</a:t>
            </a:r>
            <a:r>
              <a:rPr lang="zh-CN" altLang="en-US" sz="1400" dirty="0" smtClean="0"/>
              <a:t>系统，通过该信息，他们实际上就可以将特定手机号码的所有通话转移到一台在线录音设备，然后在用户不知不觉时使用中间人攻击，将通话重定向到原本的被叫号码上，监听任何手机通话。这种入侵方式还能将手机用户的地理位置跟踪信息在类似谷歌地图这样的应用中显示出来。</a:t>
            </a:r>
          </a:p>
          <a:p>
            <a:pPr marL="342900" indent="-342900">
              <a:spcBef>
                <a:spcPct val="20000"/>
              </a:spcBef>
            </a:pPr>
            <a:endParaRPr lang="en-US" dirty="0">
              <a:latin typeface="+mn-lt"/>
              <a:ea typeface="+mn-ea"/>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p:txBody>
      </p:sp>
    </p:spTree>
    <p:extLst>
      <p:ext uri="{BB962C8B-B14F-4D97-AF65-F5344CB8AC3E}">
        <p14:creationId xmlns:p14="http://schemas.microsoft.com/office/powerpoint/2010/main" xmlns="" val="17245850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chemeClr val="tx1"/>
                </a:solidFill>
              </a:rPr>
              <a:t>无线射频安全</a:t>
            </a:r>
            <a:endParaRPr lang="zh-CN" altLang="en-US" dirty="0">
              <a:solidFill>
                <a:schemeClr val="tx1"/>
              </a:solidFill>
            </a:endParaRPr>
          </a:p>
        </p:txBody>
      </p:sp>
      <p:sp>
        <p:nvSpPr>
          <p:cNvPr id="8201" name="矩形 32"/>
          <p:cNvSpPr>
            <a:spLocks noChangeArrowheads="1"/>
          </p:cNvSpPr>
          <p:nvPr/>
        </p:nvSpPr>
        <p:spPr bwMode="auto">
          <a:xfrm>
            <a:off x="1114416" y="1425429"/>
            <a:ext cx="7491431" cy="2252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dirty="0" err="1"/>
              <a:t>RFID（Radio</a:t>
            </a:r>
            <a:r>
              <a:rPr lang="en-US" dirty="0"/>
              <a:t> Frequency Identification）</a:t>
            </a:r>
            <a:r>
              <a:rPr lang="zh-CN" altLang="en-US" dirty="0"/>
              <a:t>技术，又称无线射频</a:t>
            </a:r>
            <a:r>
              <a:rPr lang="zh-CN" altLang="en-US" dirty="0" smtClean="0"/>
              <a:t>识别，广泛应用于交通监控、收费系统、门禁管理，在物联网中也有广泛应用。</a:t>
            </a:r>
            <a:endParaRPr lang="en-US" altLang="zh-CN" dirty="0" smtClean="0"/>
          </a:p>
          <a:p>
            <a:pPr marL="342900"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重放</a:t>
            </a:r>
            <a:r>
              <a:rPr lang="zh-CN" altLang="en-US" dirty="0" smtClean="0">
                <a:latin typeface="+mn-lt"/>
                <a:ea typeface="+mn-ea"/>
                <a:sym typeface="Verdana" panose="020B0604030504040204" pitchFamily="34" charset="0"/>
              </a:rPr>
              <a:t>攻击</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篡改攻击</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干扰攻击</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smtClean="0">
              <a:latin typeface="+mn-lt"/>
              <a:ea typeface="+mn-ea"/>
              <a:sym typeface="Verdana" panose="020B0604030504040204" pitchFamily="34" charset="0"/>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48264" y="2384279"/>
            <a:ext cx="2565400" cy="2082800"/>
          </a:xfrm>
          <a:prstGeom prst="rect">
            <a:avLst/>
          </a:prstGeom>
        </p:spPr>
      </p:pic>
    </p:spTree>
    <p:extLst>
      <p:ext uri="{BB962C8B-B14F-4D97-AF65-F5344CB8AC3E}">
        <p14:creationId xmlns:p14="http://schemas.microsoft.com/office/powerpoint/2010/main" xmlns="" val="21003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1">
                                            <p:txEl>
                                              <p:pRg st="1" end="1"/>
                                            </p:txEl>
                                          </p:spTgt>
                                        </p:tgtEl>
                                        <p:attrNameLst>
                                          <p:attrName>style.visibility</p:attrName>
                                        </p:attrNameLst>
                                      </p:cBhvr>
                                      <p:to>
                                        <p:strVal val="visible"/>
                                      </p:to>
                                    </p:set>
                                    <p:animEffect transition="in" filter="fade">
                                      <p:cBhvr>
                                        <p:cTn id="7" dur="500"/>
                                        <p:tgtEl>
                                          <p:spTgt spid="820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01">
                                            <p:txEl>
                                              <p:pRg st="2" end="2"/>
                                            </p:txEl>
                                          </p:spTgt>
                                        </p:tgtEl>
                                        <p:attrNameLst>
                                          <p:attrName>style.visibility</p:attrName>
                                        </p:attrNameLst>
                                      </p:cBhvr>
                                      <p:to>
                                        <p:strVal val="visible"/>
                                      </p:to>
                                    </p:set>
                                    <p:animEffect transition="in" filter="fade">
                                      <p:cBhvr>
                                        <p:cTn id="12" dur="500"/>
                                        <p:tgtEl>
                                          <p:spTgt spid="820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1">
                                            <p:txEl>
                                              <p:pRg st="3" end="3"/>
                                            </p:txEl>
                                          </p:spTgt>
                                        </p:tgtEl>
                                        <p:attrNameLst>
                                          <p:attrName>style.visibility</p:attrName>
                                        </p:attrNameLst>
                                      </p:cBhvr>
                                      <p:to>
                                        <p:strVal val="visible"/>
                                      </p:to>
                                    </p:set>
                                    <p:animEffect transition="in" filter="fade">
                                      <p:cBhvr>
                                        <p:cTn id="17" dur="500"/>
                                        <p:tgtEl>
                                          <p:spTgt spid="820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chemeClr val="tx1"/>
                </a:solidFill>
              </a:rPr>
              <a:t>无线射频安全</a:t>
            </a:r>
            <a:endParaRPr lang="zh-CN" altLang="en-US" dirty="0">
              <a:solidFill>
                <a:schemeClr val="tx1"/>
              </a:solidFill>
            </a:endParaRPr>
          </a:p>
        </p:txBody>
      </p:sp>
      <p:pic>
        <p:nvPicPr>
          <p:cNvPr id="10" name="图片 9" descr="QQ图片20160623161215.jpg"/>
          <p:cNvPicPr>
            <a:picLocks noChangeAspect="1"/>
          </p:cNvPicPr>
          <p:nvPr/>
        </p:nvPicPr>
        <p:blipFill>
          <a:blip r:embed="rId5" cstate="print"/>
          <a:stretch>
            <a:fillRect/>
          </a:stretch>
        </p:blipFill>
        <p:spPr>
          <a:xfrm>
            <a:off x="1690680" y="821520"/>
            <a:ext cx="5762640" cy="4321980"/>
          </a:xfrm>
          <a:prstGeom prst="rect">
            <a:avLst/>
          </a:prstGeom>
        </p:spPr>
      </p:pic>
    </p:spTree>
    <p:extLst>
      <p:ext uri="{BB962C8B-B14F-4D97-AF65-F5344CB8AC3E}">
        <p14:creationId xmlns:p14="http://schemas.microsoft.com/office/powerpoint/2010/main" xmlns="" val="2100375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solidFill>
                  <a:srgbClr val="0099FF"/>
                </a:solidFill>
                <a:latin typeface="微软雅黑"/>
              </a:rPr>
              <a:t>无线安全案例</a:t>
            </a:r>
          </a:p>
        </p:txBody>
      </p:sp>
      <p:sp>
        <p:nvSpPr>
          <p:cNvPr id="4" name="矩形 3"/>
          <p:cNvSpPr/>
          <p:nvPr/>
        </p:nvSpPr>
        <p:spPr>
          <a:xfrm>
            <a:off x="631919" y="1538585"/>
            <a:ext cx="7880161" cy="646331"/>
          </a:xfrm>
          <a:prstGeom prst="rect">
            <a:avLst/>
          </a:prstGeom>
        </p:spPr>
        <p:txBody>
          <a:bodyPr wrap="square">
            <a:spAutoFit/>
          </a:bodyPr>
          <a:lstStyle/>
          <a:p>
            <a:pPr indent="266700" algn="just">
              <a:spcBef>
                <a:spcPts val="0"/>
              </a:spcBef>
              <a:spcAft>
                <a:spcPts val="0"/>
              </a:spcAft>
            </a:pPr>
            <a:r>
              <a:rPr lang="zh-CN" altLang="en-US" kern="100" dirty="0" smtClean="0">
                <a:latin typeface="Times New Roman" panose="02020603050405020304" pitchFamily="18" charset="0"/>
              </a:rPr>
              <a:t>案例</a:t>
            </a:r>
            <a:r>
              <a:rPr lang="en-US" altLang="zh-CN" kern="100" dirty="0" smtClean="0">
                <a:latin typeface="Times New Roman" panose="02020603050405020304" pitchFamily="18" charset="0"/>
              </a:rPr>
              <a:t>1</a:t>
            </a:r>
            <a:r>
              <a:rPr lang="zh-CN" altLang="en-US" kern="100" dirty="0" smtClean="0">
                <a:latin typeface="Times New Roman" panose="02020603050405020304" pitchFamily="18" charset="0"/>
              </a:rPr>
              <a:t>，</a:t>
            </a:r>
            <a:r>
              <a:rPr lang="zh-CN" altLang="en-US" b="1" dirty="0" smtClean="0"/>
              <a:t>只用一个</a:t>
            </a:r>
            <a:r>
              <a:rPr lang="en-US" altLang="zh-CN" b="1" dirty="0" err="1" smtClean="0"/>
              <a:t>WiFi</a:t>
            </a:r>
            <a:r>
              <a:rPr lang="zh-CN" altLang="en-US" b="1" dirty="0" smtClean="0"/>
              <a:t>，渗透进企业全部内网</a:t>
            </a:r>
          </a:p>
          <a:p>
            <a:pPr marL="0" marR="0" indent="266700" algn="just">
              <a:spcBef>
                <a:spcPts val="0"/>
              </a:spcBef>
              <a:spcAft>
                <a:spcPts val="0"/>
              </a:spcAft>
            </a:pPr>
            <a:r>
              <a:rPr lang="en-US" altLang="zh-CN" kern="100" dirty="0" smtClean="0">
                <a:latin typeface="Times New Roman" panose="02020603050405020304" pitchFamily="18" charset="0"/>
              </a:rPr>
              <a:t>http://m.77169.net/HTML/227342.html</a:t>
            </a:r>
            <a:endParaRPr lang="en-US" kern="100" dirty="0">
              <a:latin typeface="Times New Roman" panose="02020603050405020304" pitchFamily="18" charset="0"/>
            </a:endParaRPr>
          </a:p>
        </p:txBody>
      </p:sp>
    </p:spTree>
    <p:extLst>
      <p:ext uri="{BB962C8B-B14F-4D97-AF65-F5344CB8AC3E}">
        <p14:creationId xmlns:p14="http://schemas.microsoft.com/office/powerpoint/2010/main" xmlns="" val="27086626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chemeClr val="tx1"/>
                </a:solidFill>
              </a:rPr>
              <a:t>总结</a:t>
            </a:r>
            <a:endParaRPr lang="zh-CN" altLang="en-US" dirty="0">
              <a:solidFill>
                <a:schemeClr val="tx1"/>
              </a:solidFill>
            </a:endParaRPr>
          </a:p>
        </p:txBody>
      </p:sp>
      <p:sp>
        <p:nvSpPr>
          <p:cNvPr id="9" name="椭圆 7"/>
          <p:cNvSpPr>
            <a:spLocks noChangeArrowheads="1"/>
          </p:cNvSpPr>
          <p:nvPr/>
        </p:nvSpPr>
        <p:spPr bwMode="auto">
          <a:xfrm>
            <a:off x="2328886" y="1652192"/>
            <a:ext cx="1785938" cy="1785938"/>
          </a:xfrm>
          <a:prstGeom prst="ellipse">
            <a:avLst/>
          </a:prstGeom>
          <a:solidFill>
            <a:schemeClr val="bg1"/>
          </a:solidFill>
          <a:ln w="38100">
            <a:solidFill>
              <a:srgbClr val="0070C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Group 10"/>
          <p:cNvGrpSpPr>
            <a:grpSpLocks/>
          </p:cNvGrpSpPr>
          <p:nvPr/>
        </p:nvGrpSpPr>
        <p:grpSpPr bwMode="auto">
          <a:xfrm>
            <a:off x="3890590" y="2408357"/>
            <a:ext cx="1571625" cy="1214438"/>
            <a:chOff x="0" y="0"/>
            <a:chExt cx="1571636" cy="1214446"/>
          </a:xfrm>
        </p:grpSpPr>
        <p:sp>
          <p:nvSpPr>
            <p:cNvPr id="11" name="椭圆 11"/>
            <p:cNvSpPr>
              <a:spLocks noChangeArrowheads="1"/>
            </p:cNvSpPr>
            <p:nvPr/>
          </p:nvSpPr>
          <p:spPr bwMode="auto">
            <a:xfrm>
              <a:off x="178595" y="0"/>
              <a:ext cx="1214446" cy="1214446"/>
            </a:xfrm>
            <a:prstGeom prst="ellipse">
              <a:avLst/>
            </a:prstGeom>
            <a:solidFill>
              <a:schemeClr val="bg1"/>
            </a:solidFill>
            <a:ln w="38100">
              <a:solidFill>
                <a:srgbClr val="0070C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2"/>
            <p:cNvSpPr>
              <a:spLocks noChangeArrowheads="1"/>
            </p:cNvSpPr>
            <p:nvPr/>
          </p:nvSpPr>
          <p:spPr bwMode="auto">
            <a:xfrm>
              <a:off x="0" y="422557"/>
              <a:ext cx="15716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smtClean="0"/>
                <a:t>3G</a:t>
              </a:r>
              <a:r>
                <a:rPr lang="zh-CN" altLang="en-US" dirty="0" smtClean="0"/>
                <a:t>、</a:t>
              </a:r>
              <a:r>
                <a:rPr lang="en-US" altLang="zh-CN" dirty="0" smtClean="0"/>
                <a:t>4G</a:t>
              </a:r>
              <a:endParaRPr lang="en-US" dirty="0"/>
            </a:p>
          </p:txBody>
        </p:sp>
      </p:grpSp>
      <p:grpSp>
        <p:nvGrpSpPr>
          <p:cNvPr id="13" name="Group 13"/>
          <p:cNvGrpSpPr>
            <a:grpSpLocks/>
          </p:cNvGrpSpPr>
          <p:nvPr/>
        </p:nvGrpSpPr>
        <p:grpSpPr bwMode="auto">
          <a:xfrm>
            <a:off x="5097090" y="1479670"/>
            <a:ext cx="1571625" cy="1571625"/>
            <a:chOff x="0" y="0"/>
            <a:chExt cx="1571636" cy="1571636"/>
          </a:xfrm>
        </p:grpSpPr>
        <p:sp>
          <p:nvSpPr>
            <p:cNvPr id="14" name="椭圆 6"/>
            <p:cNvSpPr>
              <a:spLocks noChangeArrowheads="1"/>
            </p:cNvSpPr>
            <p:nvPr/>
          </p:nvSpPr>
          <p:spPr bwMode="auto">
            <a:xfrm>
              <a:off x="0" y="0"/>
              <a:ext cx="1571636" cy="1571636"/>
            </a:xfrm>
            <a:prstGeom prst="ellipse">
              <a:avLst/>
            </a:prstGeom>
            <a:solidFill>
              <a:schemeClr val="bg1"/>
            </a:solidFill>
            <a:ln w="38100">
              <a:solidFill>
                <a:srgbClr val="0070C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3"/>
            <p:cNvSpPr>
              <a:spLocks noChangeArrowheads="1"/>
            </p:cNvSpPr>
            <p:nvPr/>
          </p:nvSpPr>
          <p:spPr bwMode="auto">
            <a:xfrm>
              <a:off x="0" y="562680"/>
              <a:ext cx="1571636" cy="446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300" b="1" dirty="0" smtClean="0">
                  <a:solidFill>
                    <a:srgbClr val="DEA900"/>
                  </a:solidFill>
                  <a:latin typeface="微软雅黑" panose="020B0503020204020204" pitchFamily="34" charset="-122"/>
                  <a:ea typeface="微软雅黑" panose="020B0503020204020204" pitchFamily="34" charset="-122"/>
                  <a:sym typeface="微软雅黑" panose="020B0503020204020204" pitchFamily="34" charset="-122"/>
                </a:rPr>
                <a:t>GSM</a:t>
              </a:r>
              <a:endParaRPr lang="en-US" dirty="0"/>
            </a:p>
          </p:txBody>
        </p:sp>
      </p:grpSp>
      <p:grpSp>
        <p:nvGrpSpPr>
          <p:cNvPr id="16" name="Group 16"/>
          <p:cNvGrpSpPr>
            <a:grpSpLocks/>
          </p:cNvGrpSpPr>
          <p:nvPr/>
        </p:nvGrpSpPr>
        <p:grpSpPr bwMode="auto">
          <a:xfrm>
            <a:off x="3755653" y="1193920"/>
            <a:ext cx="1571625" cy="1214437"/>
            <a:chOff x="0" y="0"/>
            <a:chExt cx="1571636" cy="1214446"/>
          </a:xfrm>
        </p:grpSpPr>
        <p:sp>
          <p:nvSpPr>
            <p:cNvPr id="17" name="椭圆 9"/>
            <p:cNvSpPr>
              <a:spLocks noChangeArrowheads="1"/>
            </p:cNvSpPr>
            <p:nvPr/>
          </p:nvSpPr>
          <p:spPr bwMode="auto">
            <a:xfrm>
              <a:off x="178595" y="0"/>
              <a:ext cx="1214446" cy="1214446"/>
            </a:xfrm>
            <a:prstGeom prst="ellipse">
              <a:avLst/>
            </a:prstGeom>
            <a:solidFill>
              <a:schemeClr val="bg1"/>
            </a:solidFill>
            <a:ln w="38100">
              <a:solidFill>
                <a:srgbClr val="0070C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5"/>
            <p:cNvSpPr>
              <a:spLocks noChangeArrowheads="1"/>
            </p:cNvSpPr>
            <p:nvPr/>
          </p:nvSpPr>
          <p:spPr bwMode="auto">
            <a:xfrm>
              <a:off x="0" y="422557"/>
              <a:ext cx="15716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smtClean="0">
                  <a:latin typeface="+mn-lt"/>
                </a:rPr>
                <a:t>RFID</a:t>
              </a:r>
              <a:endParaRPr lang="en-US" b="1" dirty="0">
                <a:latin typeface="+mn-lt"/>
              </a:endParaRPr>
            </a:p>
          </p:txBody>
        </p:sp>
      </p:grpSp>
      <p:sp>
        <p:nvSpPr>
          <p:cNvPr id="19" name="椭圆 11"/>
          <p:cNvSpPr>
            <a:spLocks noChangeArrowheads="1"/>
          </p:cNvSpPr>
          <p:nvPr/>
        </p:nvSpPr>
        <p:spPr bwMode="auto">
          <a:xfrm>
            <a:off x="5240963" y="3026875"/>
            <a:ext cx="689703" cy="628108"/>
          </a:xfrm>
          <a:prstGeom prst="ellipse">
            <a:avLst/>
          </a:prstGeom>
          <a:solidFill>
            <a:schemeClr val="bg1"/>
          </a:solidFill>
          <a:ln w="38100">
            <a:solidFill>
              <a:srgbClr val="0070C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dirty="0" smtClean="0">
                <a:solidFill>
                  <a:schemeClr val="accent6">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800" dirty="0">
              <a:solidFill>
                <a:schemeClr val="accent6">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16"/>
          <p:cNvSpPr>
            <a:spLocks noChangeArrowheads="1"/>
          </p:cNvSpPr>
          <p:nvPr/>
        </p:nvSpPr>
        <p:spPr bwMode="auto">
          <a:xfrm>
            <a:off x="2354684" y="2289304"/>
            <a:ext cx="17145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smtClean="0">
                <a:solidFill>
                  <a:srgbClr val="DEA900"/>
                </a:solidFill>
                <a:latin typeface="微软雅黑" panose="020B0503020204020204" pitchFamily="34" charset="-122"/>
                <a:ea typeface="微软雅黑" panose="020B0503020204020204" pitchFamily="34" charset="-122"/>
                <a:sym typeface="微软雅黑" panose="020B0503020204020204" pitchFamily="34" charset="-122"/>
              </a:rPr>
              <a:t>WIFI</a:t>
            </a:r>
            <a:endParaRPr lang="en-US" dirty="0"/>
          </a:p>
        </p:txBody>
      </p:sp>
    </p:spTree>
    <p:extLst>
      <p:ext uri="{BB962C8B-B14F-4D97-AF65-F5344CB8AC3E}">
        <p14:creationId xmlns:p14="http://schemas.microsoft.com/office/powerpoint/2010/main" xmlns="" val="37251159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3069998"/>
            <a:ext cx="9144000" cy="2085975"/>
          </a:xfrm>
          <a:prstGeom prst="rect">
            <a:avLst/>
          </a:prstGeom>
          <a:solidFill>
            <a:srgbClr val="3399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2"/>
              </a:solidFill>
            </a:endParaRPr>
          </a:p>
        </p:txBody>
      </p:sp>
      <p:sp>
        <p:nvSpPr>
          <p:cNvPr id="15363" name="Text Box 3"/>
          <p:cNvSpPr txBox="1">
            <a:spLocks noChangeArrowheads="1"/>
          </p:cNvSpPr>
          <p:nvPr/>
        </p:nvSpPr>
        <p:spPr bwMode="auto">
          <a:xfrm>
            <a:off x="1258482" y="882749"/>
            <a:ext cx="345479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i="1" dirty="0" smtClean="0">
                <a:solidFill>
                  <a:srgbClr val="5F5F5F"/>
                </a:solidFill>
                <a:ea typeface="微软雅黑" panose="020B0503020204020204" pitchFamily="34" charset="-122"/>
              </a:rPr>
              <a:t>谢谢</a:t>
            </a:r>
            <a:endParaRPr lang="zh-CN" altLang="en-US" sz="6000" b="1" i="1" dirty="0">
              <a:solidFill>
                <a:srgbClr val="0099FF"/>
              </a:solidFill>
              <a:ea typeface="微软雅黑" panose="020B0503020204020204" pitchFamily="34" charset="-122"/>
            </a:endParaRPr>
          </a:p>
        </p:txBody>
      </p:sp>
      <p:sp>
        <p:nvSpPr>
          <p:cNvPr id="2" name="文本框 1"/>
          <p:cNvSpPr txBox="1"/>
          <p:nvPr/>
        </p:nvSpPr>
        <p:spPr>
          <a:xfrm>
            <a:off x="4860132" y="3441144"/>
            <a:ext cx="4139802" cy="646331"/>
          </a:xfrm>
          <a:prstGeom prst="rect">
            <a:avLst/>
          </a:prstGeom>
          <a:noFill/>
        </p:spPr>
        <p:txBody>
          <a:bodyPr wrap="square" rtlCol="0">
            <a:spAutoFit/>
          </a:bodyPr>
          <a:lstStyle/>
          <a:p>
            <a:r>
              <a:rPr lang="en-US" altLang="zh-CN" dirty="0" smtClean="0"/>
              <a:t>652471@qq.com</a:t>
            </a:r>
          </a:p>
          <a:p>
            <a:r>
              <a:rPr lang="en-US" altLang="zh-CN" dirty="0" smtClean="0"/>
              <a:t>http://bbs.77169.com</a:t>
            </a:r>
            <a:endParaRPr lang="zh-CN" altLang="en-US" dirty="0"/>
          </a:p>
        </p:txBody>
      </p:sp>
    </p:spTree>
    <p:extLst>
      <p:ext uri="{BB962C8B-B14F-4D97-AF65-F5344CB8AC3E}">
        <p14:creationId xmlns:p14="http://schemas.microsoft.com/office/powerpoint/2010/main" xmlns="" val="2721492063"/>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object 2"/>
          <p:cNvSpPr>
            <a:spLocks noChangeArrowheads="1"/>
          </p:cNvSpPr>
          <p:nvPr/>
        </p:nvSpPr>
        <p:spPr bwMode="auto">
          <a:xfrm>
            <a:off x="1847850" y="785813"/>
            <a:ext cx="5448300" cy="3571875"/>
          </a:xfrm>
          <a:prstGeom prst="rect">
            <a:avLst/>
          </a:prstGeom>
          <a:blipFill dpi="0" rotWithShape="1">
            <a:blip r:embed="rId2" cstate="print"/>
            <a:srcRect/>
            <a:stretch>
              <a:fillRect/>
            </a:stretch>
          </a:blipFill>
          <a:ln w="9525">
            <a:noFill/>
            <a:miter lim="800000"/>
            <a:headEnd/>
            <a:tailEnd/>
          </a:ln>
        </p:spPr>
        <p:txBody>
          <a:bodyPr lIns="0" tIns="0" rIns="0" bIns="0"/>
          <a:lstStyle/>
          <a:p>
            <a:endParaRPr lang="zh-CN" altLang="zh-CN"/>
          </a:p>
        </p:txBody>
      </p:sp>
      <p:sp>
        <p:nvSpPr>
          <p:cNvPr id="40963" name="object 3"/>
          <p:cNvSpPr>
            <a:spLocks noChangeArrowheads="1"/>
          </p:cNvSpPr>
          <p:nvPr/>
        </p:nvSpPr>
        <p:spPr bwMode="auto">
          <a:xfrm>
            <a:off x="1853804" y="791766"/>
            <a:ext cx="5464969" cy="3626644"/>
          </a:xfrm>
          <a:prstGeom prst="rect">
            <a:avLst/>
          </a:prstGeom>
          <a:blipFill dpi="0" rotWithShape="1">
            <a:blip r:embed="rId3" cstate="print"/>
            <a:srcRect/>
            <a:stretch>
              <a:fillRect/>
            </a:stretch>
          </a:blipFill>
          <a:ln w="9525">
            <a:noFill/>
            <a:miter lim="800000"/>
            <a:headEnd/>
            <a:tailEnd/>
          </a:ln>
        </p:spPr>
        <p:txBody>
          <a:bodyPr lIns="0" tIns="0" rIns="0" bIns="0"/>
          <a:lstStyle/>
          <a:p>
            <a:endParaRPr lang="zh-CN" altLang="zh-CN"/>
          </a:p>
        </p:txBody>
      </p:sp>
      <p:sp>
        <p:nvSpPr>
          <p:cNvPr id="40964" name="标题 3"/>
          <p:cNvSpPr>
            <a:spLocks noGrp="1"/>
          </p:cNvSpPr>
          <p:nvPr>
            <p:ph type="title"/>
          </p:nvPr>
        </p:nvSpPr>
        <p:spPr bwMode="auto">
          <a:xfrm>
            <a:off x="225029" y="213123"/>
            <a:ext cx="8693944" cy="329803"/>
          </a:xfrm>
          <a:noFill/>
          <a:ln>
            <a:miter lim="800000"/>
            <a:headEnd/>
            <a:tailEnd/>
          </a:ln>
        </p:spPr>
        <p:txBody>
          <a:bodyPr vert="horz" wrap="square" numCol="1" anchor="t" anchorCtr="0" compatLnSpc="1">
            <a:prstTxWarp prst="textNoShape">
              <a:avLst/>
            </a:prstTxWarp>
          </a:bodyPr>
          <a:lstStyle/>
          <a:p>
            <a:r>
              <a:rPr lang="zh-CN" altLang="en-US" dirty="0" smtClean="0">
                <a:latin typeface="微软雅黑" pitchFamily="34" charset="-122"/>
                <a:ea typeface="微软雅黑" pitchFamily="34" charset="-122"/>
              </a:rPr>
              <a:t>提问时间</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solidFill>
                  <a:srgbClr val="0099FF"/>
                </a:solidFill>
                <a:latin typeface="微软雅黑"/>
              </a:rPr>
              <a:t>无线安全案例</a:t>
            </a:r>
          </a:p>
        </p:txBody>
      </p:sp>
      <p:sp>
        <p:nvSpPr>
          <p:cNvPr id="4" name="矩形 3"/>
          <p:cNvSpPr/>
          <p:nvPr/>
        </p:nvSpPr>
        <p:spPr>
          <a:xfrm>
            <a:off x="394086" y="842958"/>
            <a:ext cx="7880161" cy="369332"/>
          </a:xfrm>
          <a:prstGeom prst="rect">
            <a:avLst/>
          </a:prstGeom>
        </p:spPr>
        <p:txBody>
          <a:bodyPr wrap="square">
            <a:spAutoFit/>
          </a:bodyPr>
          <a:lstStyle/>
          <a:p>
            <a:pPr indent="266700" algn="just">
              <a:spcBef>
                <a:spcPts val="0"/>
              </a:spcBef>
              <a:spcAft>
                <a:spcPts val="0"/>
              </a:spcAft>
            </a:pPr>
            <a:r>
              <a:rPr lang="zh-CN" altLang="en-US" kern="100" dirty="0" smtClean="0">
                <a:latin typeface="Times New Roman" panose="02020603050405020304" pitchFamily="18" charset="0"/>
              </a:rPr>
              <a:t>案例</a:t>
            </a:r>
            <a:r>
              <a:rPr lang="en-US" altLang="zh-CN" kern="100" dirty="0" smtClean="0">
                <a:latin typeface="Times New Roman" panose="02020603050405020304" pitchFamily="18" charset="0"/>
              </a:rPr>
              <a:t>2</a:t>
            </a:r>
            <a:r>
              <a:rPr lang="zh-CN" altLang="en-US" kern="100" dirty="0" smtClean="0">
                <a:latin typeface="Times New Roman" panose="02020603050405020304" pitchFamily="18" charset="0"/>
              </a:rPr>
              <a:t>，天河一号被入侵事件</a:t>
            </a:r>
            <a:endParaRPr lang="en-US" altLang="zh-CN" kern="100" dirty="0" smtClean="0">
              <a:latin typeface="Times New Roman" panose="02020603050405020304" pitchFamily="18" charset="0"/>
            </a:endParaRPr>
          </a:p>
        </p:txBody>
      </p:sp>
      <p:pic>
        <p:nvPicPr>
          <p:cNvPr id="10" name="图片 9" descr="28558.jpg"/>
          <p:cNvPicPr>
            <a:picLocks noChangeAspect="1"/>
          </p:cNvPicPr>
          <p:nvPr/>
        </p:nvPicPr>
        <p:blipFill>
          <a:blip r:embed="rId5" cstate="print"/>
          <a:stretch>
            <a:fillRect/>
          </a:stretch>
        </p:blipFill>
        <p:spPr>
          <a:xfrm>
            <a:off x="3491505" y="1419222"/>
            <a:ext cx="5467353" cy="3258687"/>
          </a:xfrm>
          <a:prstGeom prst="rect">
            <a:avLst/>
          </a:prstGeom>
        </p:spPr>
      </p:pic>
    </p:spTree>
    <p:extLst>
      <p:ext uri="{BB962C8B-B14F-4D97-AF65-F5344CB8AC3E}">
        <p14:creationId xmlns:p14="http://schemas.microsoft.com/office/powerpoint/2010/main" xmlns="" val="27086626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solidFill>
                  <a:srgbClr val="0099FF"/>
                </a:solidFill>
                <a:latin typeface="微软雅黑"/>
              </a:rPr>
              <a:t>无线安全案例</a:t>
            </a:r>
          </a:p>
        </p:txBody>
      </p:sp>
      <p:sp>
        <p:nvSpPr>
          <p:cNvPr id="4" name="矩形 3"/>
          <p:cNvSpPr/>
          <p:nvPr/>
        </p:nvSpPr>
        <p:spPr>
          <a:xfrm>
            <a:off x="394086" y="842958"/>
            <a:ext cx="7880161" cy="369332"/>
          </a:xfrm>
          <a:prstGeom prst="rect">
            <a:avLst/>
          </a:prstGeom>
        </p:spPr>
        <p:txBody>
          <a:bodyPr wrap="square">
            <a:spAutoFit/>
          </a:bodyPr>
          <a:lstStyle/>
          <a:p>
            <a:pPr indent="266700" algn="just">
              <a:spcBef>
                <a:spcPts val="0"/>
              </a:spcBef>
              <a:spcAft>
                <a:spcPts val="0"/>
              </a:spcAft>
            </a:pPr>
            <a:r>
              <a:rPr lang="zh-CN" altLang="en-US" kern="100" dirty="0" smtClean="0">
                <a:latin typeface="Times New Roman" panose="02020603050405020304" pitchFamily="18" charset="0"/>
              </a:rPr>
              <a:t>案例</a:t>
            </a:r>
            <a:r>
              <a:rPr lang="en-US" altLang="zh-CN" kern="100" dirty="0" smtClean="0">
                <a:latin typeface="Times New Roman" panose="02020603050405020304" pitchFamily="18" charset="0"/>
              </a:rPr>
              <a:t>2</a:t>
            </a:r>
            <a:r>
              <a:rPr lang="zh-CN" altLang="en-US" kern="100" dirty="0" smtClean="0">
                <a:latin typeface="Times New Roman" panose="02020603050405020304" pitchFamily="18" charset="0"/>
              </a:rPr>
              <a:t>，天河一号被入侵事件</a:t>
            </a:r>
            <a:endParaRPr lang="en-US" altLang="zh-CN" kern="100" dirty="0" smtClean="0">
              <a:latin typeface="Times New Roman" panose="02020603050405020304" pitchFamily="18" charset="0"/>
            </a:endParaRPr>
          </a:p>
        </p:txBody>
      </p:sp>
      <p:pic>
        <p:nvPicPr>
          <p:cNvPr id="11" name="图片 10" descr="6277936_05.png"/>
          <p:cNvPicPr>
            <a:picLocks noChangeAspect="1"/>
          </p:cNvPicPr>
          <p:nvPr/>
        </p:nvPicPr>
        <p:blipFill>
          <a:blip r:embed="rId5" cstate="print"/>
          <a:stretch>
            <a:fillRect/>
          </a:stretch>
        </p:blipFill>
        <p:spPr>
          <a:xfrm>
            <a:off x="2122878" y="1203123"/>
            <a:ext cx="5906706" cy="4306913"/>
          </a:xfrm>
          <a:prstGeom prst="rect">
            <a:avLst/>
          </a:prstGeom>
        </p:spPr>
      </p:pic>
    </p:spTree>
    <p:extLst>
      <p:ext uri="{BB962C8B-B14F-4D97-AF65-F5344CB8AC3E}">
        <p14:creationId xmlns:p14="http://schemas.microsoft.com/office/powerpoint/2010/main" xmlns="" val="27086626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危害</a:t>
            </a:r>
          </a:p>
        </p:txBody>
      </p:sp>
      <p:sp>
        <p:nvSpPr>
          <p:cNvPr id="10" name="矩形 32"/>
          <p:cNvSpPr>
            <a:spLocks noChangeArrowheads="1"/>
          </p:cNvSpPr>
          <p:nvPr/>
        </p:nvSpPr>
        <p:spPr bwMode="auto">
          <a:xfrm>
            <a:off x="1776049" y="1683425"/>
            <a:ext cx="7491431" cy="1698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solidFill>
                  <a:srgbClr val="2A82B0"/>
                </a:solidFill>
                <a:latin typeface="Verdana"/>
                <a:ea typeface="微软雅黑"/>
              </a:rPr>
              <a:t>路由被控</a:t>
            </a:r>
            <a:endParaRPr lang="en-US" altLang="zh-CN" dirty="0" smtClean="0">
              <a:solidFill>
                <a:srgbClr val="2A82B0"/>
              </a:solidFill>
              <a:latin typeface="Verdana"/>
              <a:ea typeface="微软雅黑"/>
            </a:endParaRPr>
          </a:p>
          <a:p>
            <a:pPr marL="742950" lvl="2" indent="-342900">
              <a:spcBef>
                <a:spcPct val="20000"/>
              </a:spcBef>
              <a:buFont typeface="Arial" panose="020B0604020202020204" pitchFamily="34" charset="0"/>
              <a:buChar char="•"/>
            </a:pPr>
            <a:r>
              <a:rPr lang="zh-CN" altLang="en-US" dirty="0">
                <a:solidFill>
                  <a:srgbClr val="2A82B0"/>
                </a:solidFill>
                <a:latin typeface="Verdana"/>
                <a:ea typeface="微软雅黑"/>
                <a:sym typeface="Verdana" panose="020B0604030504040204" pitchFamily="34" charset="0"/>
              </a:rPr>
              <a:t>窃取敏感信息</a:t>
            </a:r>
            <a:endParaRPr lang="en-US" altLang="zh-CN" dirty="0">
              <a:solidFill>
                <a:srgbClr val="2A82B0"/>
              </a:solidFill>
              <a:latin typeface="Verdana"/>
              <a:ea typeface="微软雅黑"/>
              <a:sym typeface="Verdana" panose="020B0604030504040204" pitchFamily="34" charset="0"/>
            </a:endParaRPr>
          </a:p>
          <a:p>
            <a:pPr marL="742950" lvl="2" indent="-342900">
              <a:spcBef>
                <a:spcPct val="20000"/>
              </a:spcBef>
              <a:buFont typeface="Arial" panose="020B0604020202020204" pitchFamily="34" charset="0"/>
              <a:buChar char="•"/>
            </a:pPr>
            <a:r>
              <a:rPr lang="en-US" altLang="zh-CN" dirty="0" smtClean="0">
                <a:solidFill>
                  <a:srgbClr val="2A82B0"/>
                </a:solidFill>
                <a:latin typeface="Verdana"/>
                <a:ea typeface="微软雅黑"/>
                <a:sym typeface="Verdana" panose="020B0604030504040204" pitchFamily="34" charset="0"/>
              </a:rPr>
              <a:t>DNS</a:t>
            </a:r>
            <a:r>
              <a:rPr lang="zh-CN" altLang="en-US" dirty="0" smtClean="0">
                <a:solidFill>
                  <a:srgbClr val="2A82B0"/>
                </a:solidFill>
                <a:latin typeface="Verdana"/>
                <a:ea typeface="微软雅黑"/>
                <a:sym typeface="Verdana" panose="020B0604030504040204" pitchFamily="34" charset="0"/>
              </a:rPr>
              <a:t>劫持</a:t>
            </a:r>
            <a:r>
              <a:rPr lang="en-US" altLang="zh-CN" dirty="0" smtClean="0">
                <a:solidFill>
                  <a:srgbClr val="2A82B0"/>
                </a:solidFill>
                <a:latin typeface="Verdana"/>
                <a:ea typeface="微软雅黑"/>
                <a:sym typeface="Verdana" panose="020B0604030504040204" pitchFamily="34" charset="0"/>
              </a:rPr>
              <a:t>…</a:t>
            </a:r>
            <a:endParaRPr lang="en-US" altLang="zh-CN" dirty="0">
              <a:solidFill>
                <a:srgbClr val="2A82B0"/>
              </a:solidFill>
              <a:latin typeface="Verdana"/>
              <a:ea typeface="微软雅黑"/>
              <a:sym typeface="Verdana" panose="020B0604030504040204" pitchFamily="34" charset="0"/>
            </a:endParaRPr>
          </a:p>
          <a:p>
            <a:pPr marL="342900" indent="-342900">
              <a:spcBef>
                <a:spcPct val="20000"/>
              </a:spcBef>
              <a:buFont typeface="Arial" panose="020B0604020202020204" pitchFamily="34" charset="0"/>
              <a:buChar char="•"/>
            </a:pPr>
            <a:endParaRPr lang="en-US" altLang="zh-CN" dirty="0" smtClean="0">
              <a:solidFill>
                <a:srgbClr val="2A82B0"/>
              </a:solidFill>
              <a:latin typeface="Verdana"/>
              <a:ea typeface="微软雅黑"/>
            </a:endParaRPr>
          </a:p>
          <a:p>
            <a:pPr marL="1085850" lvl="1" indent="-342900">
              <a:spcBef>
                <a:spcPct val="20000"/>
              </a:spcBef>
              <a:buFont typeface="Arial" panose="020B0604020202020204" pitchFamily="34" charset="0"/>
              <a:buChar char="•"/>
            </a:pPr>
            <a:endParaRPr lang="en-US" dirty="0">
              <a:solidFill>
                <a:srgbClr val="2A82B0"/>
              </a:solidFill>
              <a:latin typeface="Verdana"/>
              <a:ea typeface="微软雅黑"/>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653216" y="2355651"/>
            <a:ext cx="1989052" cy="1491789"/>
          </a:xfrm>
          <a:prstGeom prst="rect">
            <a:avLst/>
          </a:prstGeom>
        </p:spPr>
      </p:pic>
    </p:spTree>
    <p:extLst>
      <p:ext uri="{BB962C8B-B14F-4D97-AF65-F5344CB8AC3E}">
        <p14:creationId xmlns:p14="http://schemas.microsoft.com/office/powerpoint/2010/main" xmlns="" val="4058868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449122" cy="338554"/>
          </a:xfrm>
          <a:prstGeom prst="rect">
            <a:avLst/>
          </a:prstGeom>
          <a:noFill/>
        </p:spPr>
        <p:txBody>
          <a:bodyPr wrap="square" rtlCol="0">
            <a:spAutoFit/>
          </a:bodyPr>
          <a:lstStyle/>
          <a:p>
            <a:r>
              <a:rPr lang="zh-CN" altLang="en-US" sz="1600" b="1" dirty="0">
                <a:solidFill>
                  <a:schemeClr val="accent6">
                    <a:lumMod val="60000"/>
                    <a:lumOff val="40000"/>
                  </a:schemeClr>
                </a:solidFill>
                <a:latin typeface="+mn-lt"/>
              </a:rPr>
              <a:t>无线通信协议发展</a:t>
            </a:r>
          </a:p>
        </p:txBody>
      </p:sp>
      <p:sp>
        <p:nvSpPr>
          <p:cNvPr id="18" name="文本框 17"/>
          <p:cNvSpPr txBox="1"/>
          <p:nvPr/>
        </p:nvSpPr>
        <p:spPr>
          <a:xfrm>
            <a:off x="5595878" y="2354398"/>
            <a:ext cx="3047833" cy="338554"/>
          </a:xfrm>
          <a:prstGeom prst="rect">
            <a:avLst/>
          </a:prstGeom>
          <a:noFill/>
        </p:spPr>
        <p:txBody>
          <a:bodyPr wrap="square" rtlCol="0">
            <a:spAutoFit/>
          </a:bodyPr>
          <a:lstStyle/>
          <a:p>
            <a:r>
              <a:rPr lang="zh-CN" altLang="en-US" sz="1600" b="1" dirty="0" smtClean="0">
                <a:solidFill>
                  <a:schemeClr val="bg1"/>
                </a:solidFill>
                <a:latin typeface="+mn-lt"/>
              </a:rPr>
              <a:t>加密协议缺陷及攻击方法</a:t>
            </a:r>
            <a:endParaRPr lang="zh-CN" altLang="en-US" sz="1600" b="1" dirty="0">
              <a:solidFill>
                <a:schemeClr val="bg1"/>
              </a:solidFill>
              <a:latin typeface="+mn-lt"/>
            </a:endParaRPr>
          </a:p>
        </p:txBody>
      </p:sp>
      <p:sp>
        <p:nvSpPr>
          <p:cNvPr id="19" name="文本框 18"/>
          <p:cNvSpPr txBox="1"/>
          <p:nvPr/>
        </p:nvSpPr>
        <p:spPr>
          <a:xfrm>
            <a:off x="5488925" y="3042933"/>
            <a:ext cx="3020471" cy="338554"/>
          </a:xfrm>
          <a:prstGeom prst="rect">
            <a:avLst/>
          </a:prstGeom>
          <a:noFill/>
        </p:spPr>
        <p:txBody>
          <a:bodyPr wrap="square" rtlCol="0">
            <a:spAutoFit/>
          </a:bodyPr>
          <a:lstStyle/>
          <a:p>
            <a:r>
              <a:rPr lang="zh-CN" altLang="en-US" sz="1600" b="1" dirty="0">
                <a:solidFill>
                  <a:schemeClr val="bg1"/>
                </a:solidFill>
                <a:latin typeface="+mn-lt"/>
              </a:rPr>
              <a:t>攻击者的捷径、演示</a:t>
            </a:r>
            <a:r>
              <a:rPr lang="en-US" altLang="zh-CN" sz="1600" b="1" dirty="0">
                <a:solidFill>
                  <a:schemeClr val="bg1"/>
                </a:solidFill>
                <a:latin typeface="+mn-lt"/>
              </a:rPr>
              <a:t>WPS</a:t>
            </a:r>
            <a:r>
              <a:rPr lang="zh-CN" altLang="en-US" sz="1600" b="1" dirty="0">
                <a:solidFill>
                  <a:schemeClr val="bg1"/>
                </a:solidFill>
                <a:latin typeface="+mn-lt"/>
              </a:rPr>
              <a:t>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针对无线密码破解的防御手段</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第一部分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无线通信协议发展</a:t>
            </a:r>
          </a:p>
        </p:txBody>
      </p:sp>
      <p:sp>
        <p:nvSpPr>
          <p:cNvPr id="6147" name="右箭头 26"/>
          <p:cNvSpPr>
            <a:spLocks noChangeArrowheads="1"/>
          </p:cNvSpPr>
          <p:nvPr/>
        </p:nvSpPr>
        <p:spPr bwMode="auto">
          <a:xfrm>
            <a:off x="4522788" y="1690688"/>
            <a:ext cx="365125" cy="257175"/>
          </a:xfrm>
          <a:prstGeom prst="rightArrow">
            <a:avLst>
              <a:gd name="adj1" fmla="val 50000"/>
              <a:gd name="adj2" fmla="val 49994"/>
            </a:avLst>
          </a:prstGeom>
          <a:solidFill>
            <a:srgbClr val="FFFFFF"/>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8" name="右箭头 27"/>
          <p:cNvSpPr>
            <a:spLocks noChangeArrowheads="1"/>
          </p:cNvSpPr>
          <p:nvPr/>
        </p:nvSpPr>
        <p:spPr bwMode="auto">
          <a:xfrm rot="5400000">
            <a:off x="6111875" y="2511425"/>
            <a:ext cx="365125" cy="257175"/>
          </a:xfrm>
          <a:prstGeom prst="rightArrow">
            <a:avLst>
              <a:gd name="adj1" fmla="val 50000"/>
              <a:gd name="adj2" fmla="val 49994"/>
            </a:avLst>
          </a:prstGeom>
          <a:solidFill>
            <a:srgbClr val="FFFFFF"/>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9" name="右箭头 28"/>
          <p:cNvSpPr>
            <a:spLocks noChangeArrowheads="1"/>
          </p:cNvSpPr>
          <p:nvPr/>
        </p:nvSpPr>
        <p:spPr bwMode="auto">
          <a:xfrm flipH="1">
            <a:off x="4522788" y="3443288"/>
            <a:ext cx="365125" cy="257175"/>
          </a:xfrm>
          <a:prstGeom prst="rightArrow">
            <a:avLst>
              <a:gd name="adj1" fmla="val 50000"/>
              <a:gd name="adj2" fmla="val 49994"/>
            </a:avLst>
          </a:prstGeom>
          <a:solidFill>
            <a:srgbClr val="FFFFFF"/>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150" name="Group 6"/>
          <p:cNvGrpSpPr>
            <a:grpSpLocks/>
          </p:cNvGrpSpPr>
          <p:nvPr/>
        </p:nvGrpSpPr>
        <p:grpSpPr bwMode="auto">
          <a:xfrm>
            <a:off x="1689100" y="1057275"/>
            <a:ext cx="2717596" cy="1254125"/>
            <a:chOff x="0" y="0"/>
            <a:chExt cx="2719311" cy="1254830"/>
          </a:xfrm>
        </p:grpSpPr>
        <p:sp>
          <p:nvSpPr>
            <p:cNvPr id="6167" name="圆角矩形 6"/>
            <p:cNvSpPr>
              <a:spLocks noChangeArrowheads="1"/>
            </p:cNvSpPr>
            <p:nvPr/>
          </p:nvSpPr>
          <p:spPr bwMode="auto">
            <a:xfrm>
              <a:off x="384528" y="122943"/>
              <a:ext cx="2044700" cy="1131887"/>
            </a:xfrm>
            <a:prstGeom prst="roundRect">
              <a:avLst>
                <a:gd name="adj" fmla="val 7361"/>
              </a:avLst>
            </a:prstGeom>
            <a:solidFill>
              <a:schemeClr val="bg1"/>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8" name="TextBox 7"/>
            <p:cNvSpPr>
              <a:spLocks noChangeArrowheads="1"/>
            </p:cNvSpPr>
            <p:nvPr/>
          </p:nvSpPr>
          <p:spPr bwMode="auto">
            <a:xfrm>
              <a:off x="0" y="0"/>
              <a:ext cx="2516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FC000"/>
                  </a:solidFill>
                  <a:latin typeface="Verdana" panose="020B0604030504040204" pitchFamily="34" charset="0"/>
                  <a:sym typeface="Verdana" panose="020B0604030504040204" pitchFamily="34" charset="0"/>
                </a:rPr>
                <a:t>1</a:t>
              </a:r>
              <a:endParaRPr lang="zh-CN" altLang="en-US" dirty="0"/>
            </a:p>
          </p:txBody>
        </p:sp>
        <p:sp>
          <p:nvSpPr>
            <p:cNvPr id="6170" name="TextBox 13"/>
            <p:cNvSpPr>
              <a:spLocks noChangeArrowheads="1"/>
            </p:cNvSpPr>
            <p:nvPr/>
          </p:nvSpPr>
          <p:spPr bwMode="auto">
            <a:xfrm>
              <a:off x="512536" y="569489"/>
              <a:ext cx="2206775" cy="338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accent5">
                      <a:lumMod val="75000"/>
                    </a:schemeClr>
                  </a:solidFill>
                  <a:latin typeface="+mn-lt"/>
                </a:rPr>
                <a:t>IEEE 802.11a</a:t>
              </a:r>
              <a:endParaRPr lang="en-US" dirty="0">
                <a:solidFill>
                  <a:schemeClr val="accent5">
                    <a:lumMod val="75000"/>
                  </a:schemeClr>
                </a:solidFill>
                <a:latin typeface="+mj-ea"/>
                <a:ea typeface="+mj-ea"/>
              </a:endParaRPr>
            </a:p>
          </p:txBody>
        </p:sp>
      </p:grpSp>
      <p:grpSp>
        <p:nvGrpSpPr>
          <p:cNvPr id="6151" name="Group 11"/>
          <p:cNvGrpSpPr>
            <a:grpSpLocks/>
          </p:cNvGrpSpPr>
          <p:nvPr/>
        </p:nvGrpSpPr>
        <p:grpSpPr bwMode="auto">
          <a:xfrm>
            <a:off x="4857750" y="1057275"/>
            <a:ext cx="2783594" cy="1254125"/>
            <a:chOff x="0" y="0"/>
            <a:chExt cx="2783593" cy="1254830"/>
          </a:xfrm>
        </p:grpSpPr>
        <p:sp>
          <p:nvSpPr>
            <p:cNvPr id="6163" name="圆角矩形 32"/>
            <p:cNvSpPr>
              <a:spLocks noChangeArrowheads="1"/>
            </p:cNvSpPr>
            <p:nvPr/>
          </p:nvSpPr>
          <p:spPr bwMode="auto">
            <a:xfrm>
              <a:off x="384528" y="122943"/>
              <a:ext cx="2044700" cy="1131887"/>
            </a:xfrm>
            <a:prstGeom prst="roundRect">
              <a:avLst>
                <a:gd name="adj" fmla="val 7361"/>
              </a:avLst>
            </a:prstGeom>
            <a:solidFill>
              <a:schemeClr val="bg1"/>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 name="TextBox 33"/>
            <p:cNvSpPr>
              <a:spLocks noChangeArrowheads="1"/>
            </p:cNvSpPr>
            <p:nvPr/>
          </p:nvSpPr>
          <p:spPr bwMode="auto">
            <a:xfrm>
              <a:off x="0" y="0"/>
              <a:ext cx="2516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C000"/>
                  </a:solidFill>
                  <a:latin typeface="Verdana" panose="020B0604030504040204" pitchFamily="34" charset="0"/>
                  <a:sym typeface="Verdana" panose="020B0604030504040204" pitchFamily="34" charset="0"/>
                </a:rPr>
                <a:t>2</a:t>
              </a:r>
              <a:endParaRPr lang="zh-CN" altLang="en-US"/>
            </a:p>
          </p:txBody>
        </p:sp>
        <p:sp>
          <p:nvSpPr>
            <p:cNvPr id="6166" name="TextBox 13"/>
            <p:cNvSpPr>
              <a:spLocks noChangeArrowheads="1"/>
            </p:cNvSpPr>
            <p:nvPr/>
          </p:nvSpPr>
          <p:spPr bwMode="auto">
            <a:xfrm>
              <a:off x="565619" y="519194"/>
              <a:ext cx="2217974" cy="338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latin typeface="+mn-lt"/>
                </a:rPr>
                <a:t>IEEE </a:t>
              </a:r>
              <a:r>
                <a:rPr lang="en-US" altLang="zh-CN" sz="1600" b="1" dirty="0" smtClean="0">
                  <a:latin typeface="+mn-lt"/>
                </a:rPr>
                <a:t>802.11b</a:t>
              </a:r>
              <a:endParaRPr lang="en-US" dirty="0">
                <a:latin typeface="+mj-ea"/>
                <a:ea typeface="+mj-ea"/>
              </a:endParaRPr>
            </a:p>
          </p:txBody>
        </p:sp>
      </p:grpSp>
      <p:grpSp>
        <p:nvGrpSpPr>
          <p:cNvPr id="6152" name="Group 16"/>
          <p:cNvGrpSpPr>
            <a:grpSpLocks/>
          </p:cNvGrpSpPr>
          <p:nvPr/>
        </p:nvGrpSpPr>
        <p:grpSpPr bwMode="auto">
          <a:xfrm>
            <a:off x="4857750" y="2876550"/>
            <a:ext cx="2770219" cy="1255713"/>
            <a:chOff x="0" y="0"/>
            <a:chExt cx="2770218" cy="1254830"/>
          </a:xfrm>
        </p:grpSpPr>
        <p:sp>
          <p:nvSpPr>
            <p:cNvPr id="6159" name="圆角矩形 39"/>
            <p:cNvSpPr>
              <a:spLocks noChangeArrowheads="1"/>
            </p:cNvSpPr>
            <p:nvPr/>
          </p:nvSpPr>
          <p:spPr bwMode="auto">
            <a:xfrm>
              <a:off x="384528" y="122943"/>
              <a:ext cx="2044700" cy="1131887"/>
            </a:xfrm>
            <a:prstGeom prst="roundRect">
              <a:avLst>
                <a:gd name="adj" fmla="val 7361"/>
              </a:avLst>
            </a:prstGeom>
            <a:solidFill>
              <a:schemeClr val="bg1"/>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0" name="TextBox 40"/>
            <p:cNvSpPr>
              <a:spLocks noChangeArrowheads="1"/>
            </p:cNvSpPr>
            <p:nvPr/>
          </p:nvSpPr>
          <p:spPr bwMode="auto">
            <a:xfrm>
              <a:off x="0" y="0"/>
              <a:ext cx="2516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C000"/>
                  </a:solidFill>
                  <a:latin typeface="Verdana" panose="020B0604030504040204" pitchFamily="34" charset="0"/>
                  <a:sym typeface="Verdana" panose="020B0604030504040204" pitchFamily="34" charset="0"/>
                </a:rPr>
                <a:t>3</a:t>
              </a:r>
              <a:endParaRPr lang="zh-CN" altLang="en-US"/>
            </a:p>
          </p:txBody>
        </p:sp>
        <p:sp>
          <p:nvSpPr>
            <p:cNvPr id="6162" name="TextBox 13"/>
            <p:cNvSpPr>
              <a:spLocks noChangeArrowheads="1"/>
            </p:cNvSpPr>
            <p:nvPr/>
          </p:nvSpPr>
          <p:spPr bwMode="auto">
            <a:xfrm>
              <a:off x="565619" y="520238"/>
              <a:ext cx="2204599" cy="338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latin typeface="+mn-lt"/>
                </a:rPr>
                <a:t>IEEE </a:t>
              </a:r>
              <a:r>
                <a:rPr lang="en-US" altLang="zh-CN" sz="1600" b="1" dirty="0" smtClean="0">
                  <a:latin typeface="+mn-lt"/>
                </a:rPr>
                <a:t>802.11g</a:t>
              </a:r>
              <a:endParaRPr lang="en-US" dirty="0">
                <a:latin typeface="+mn-ea"/>
                <a:ea typeface="+mn-ea"/>
              </a:endParaRPr>
            </a:p>
          </p:txBody>
        </p:sp>
      </p:grpSp>
      <p:grpSp>
        <p:nvGrpSpPr>
          <p:cNvPr id="6153" name="Group 21"/>
          <p:cNvGrpSpPr>
            <a:grpSpLocks/>
          </p:cNvGrpSpPr>
          <p:nvPr/>
        </p:nvGrpSpPr>
        <p:grpSpPr bwMode="auto">
          <a:xfrm>
            <a:off x="1689100" y="2876550"/>
            <a:ext cx="2730114" cy="1255713"/>
            <a:chOff x="0" y="0"/>
            <a:chExt cx="2731836" cy="1254830"/>
          </a:xfrm>
        </p:grpSpPr>
        <p:sp>
          <p:nvSpPr>
            <p:cNvPr id="6155" name="圆角矩形 43"/>
            <p:cNvSpPr>
              <a:spLocks noChangeArrowheads="1"/>
            </p:cNvSpPr>
            <p:nvPr/>
          </p:nvSpPr>
          <p:spPr bwMode="auto">
            <a:xfrm>
              <a:off x="384528" y="122943"/>
              <a:ext cx="2044700" cy="1131887"/>
            </a:xfrm>
            <a:prstGeom prst="roundRect">
              <a:avLst>
                <a:gd name="adj" fmla="val 7361"/>
              </a:avLst>
            </a:prstGeom>
            <a:solidFill>
              <a:schemeClr val="bg1"/>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6" name="TextBox 44"/>
            <p:cNvSpPr>
              <a:spLocks noChangeArrowheads="1"/>
            </p:cNvSpPr>
            <p:nvPr/>
          </p:nvSpPr>
          <p:spPr bwMode="auto">
            <a:xfrm>
              <a:off x="0" y="0"/>
              <a:ext cx="2516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C000"/>
                  </a:solidFill>
                  <a:latin typeface="Verdana" panose="020B0604030504040204" pitchFamily="34" charset="0"/>
                  <a:sym typeface="Verdana" panose="020B0604030504040204" pitchFamily="34" charset="0"/>
                </a:rPr>
                <a:t>4</a:t>
              </a:r>
              <a:endParaRPr lang="zh-CN" altLang="en-US"/>
            </a:p>
          </p:txBody>
        </p:sp>
        <p:sp>
          <p:nvSpPr>
            <p:cNvPr id="6158" name="TextBox 13"/>
            <p:cNvSpPr>
              <a:spLocks noChangeArrowheads="1"/>
            </p:cNvSpPr>
            <p:nvPr/>
          </p:nvSpPr>
          <p:spPr bwMode="auto">
            <a:xfrm>
              <a:off x="500009" y="518265"/>
              <a:ext cx="2231827" cy="338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latin typeface="+mn-lt"/>
                </a:rPr>
                <a:t>IEEE </a:t>
              </a:r>
              <a:r>
                <a:rPr lang="en-US" altLang="zh-CN" sz="1600" b="1" dirty="0" smtClean="0">
                  <a:latin typeface="+mn-lt"/>
                </a:rPr>
                <a:t>802.11n</a:t>
              </a:r>
              <a:endParaRPr lang="en-US" dirty="0">
                <a:latin typeface="+mn-ea"/>
                <a:ea typeface="+mn-ea"/>
              </a:endParaRPr>
            </a:p>
          </p:txBody>
        </p:sp>
      </p:grpSp>
      <p:grpSp>
        <p:nvGrpSpPr>
          <p:cNvPr id="24" name="Group 21"/>
          <p:cNvGrpSpPr>
            <a:grpSpLocks/>
          </p:cNvGrpSpPr>
          <p:nvPr/>
        </p:nvGrpSpPr>
        <p:grpSpPr bwMode="auto">
          <a:xfrm>
            <a:off x="3195025" y="1941622"/>
            <a:ext cx="2923545" cy="1255713"/>
            <a:chOff x="0" y="0"/>
            <a:chExt cx="2925389" cy="1254830"/>
          </a:xfrm>
        </p:grpSpPr>
        <p:sp>
          <p:nvSpPr>
            <p:cNvPr id="25" name="圆角矩形 43"/>
            <p:cNvSpPr>
              <a:spLocks noChangeArrowheads="1"/>
            </p:cNvSpPr>
            <p:nvPr/>
          </p:nvSpPr>
          <p:spPr bwMode="auto">
            <a:xfrm>
              <a:off x="384528" y="122943"/>
              <a:ext cx="2195214" cy="1131887"/>
            </a:xfrm>
            <a:prstGeom prst="roundRect">
              <a:avLst>
                <a:gd name="adj" fmla="val 7361"/>
              </a:avLst>
            </a:prstGeom>
            <a:solidFill>
              <a:schemeClr val="bg1"/>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44"/>
            <p:cNvSpPr>
              <a:spLocks noChangeArrowheads="1"/>
            </p:cNvSpPr>
            <p:nvPr/>
          </p:nvSpPr>
          <p:spPr bwMode="auto">
            <a:xfrm>
              <a:off x="0" y="0"/>
              <a:ext cx="2516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smtClean="0">
                  <a:solidFill>
                    <a:srgbClr val="FFC000"/>
                  </a:solidFill>
                  <a:latin typeface="Verdana" panose="020B0604030504040204" pitchFamily="34" charset="0"/>
                  <a:sym typeface="Verdana" panose="020B0604030504040204" pitchFamily="34" charset="0"/>
                </a:rPr>
                <a:t>5</a:t>
              </a:r>
              <a:endParaRPr lang="zh-CN" altLang="en-US" dirty="0"/>
            </a:p>
          </p:txBody>
        </p:sp>
        <p:sp>
          <p:nvSpPr>
            <p:cNvPr id="27" name="TextBox 13"/>
            <p:cNvSpPr>
              <a:spLocks noChangeArrowheads="1"/>
            </p:cNvSpPr>
            <p:nvPr/>
          </p:nvSpPr>
          <p:spPr bwMode="auto">
            <a:xfrm>
              <a:off x="559546" y="519729"/>
              <a:ext cx="2365843" cy="338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latin typeface="+mn-lt"/>
                </a:rPr>
                <a:t>IEEE </a:t>
              </a:r>
              <a:r>
                <a:rPr lang="en-US" altLang="zh-CN" sz="1600" b="1" dirty="0" smtClean="0">
                  <a:latin typeface="+mn-lt"/>
                </a:rPr>
                <a:t>802.11ac</a:t>
              </a:r>
              <a:endParaRPr lang="en-US" dirty="0">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blinds(horizontal)">
                                      <p:cBhvr>
                                        <p:cTn id="7" dur="500"/>
                                        <p:tgtEl>
                                          <p:spTgt spid="615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blinds(horizontal)">
                                      <p:cBhvr>
                                        <p:cTn id="11" dur="500"/>
                                        <p:tgtEl>
                                          <p:spTgt spid="614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151"/>
                                        </p:tgtEl>
                                        <p:attrNameLst>
                                          <p:attrName>style.visibility</p:attrName>
                                        </p:attrNameLst>
                                      </p:cBhvr>
                                      <p:to>
                                        <p:strVal val="visible"/>
                                      </p:to>
                                    </p:set>
                                    <p:animEffect transition="in" filter="blinds(horizontal)">
                                      <p:cBhvr>
                                        <p:cTn id="15" dur="500"/>
                                        <p:tgtEl>
                                          <p:spTgt spid="6151"/>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153"/>
                                        </p:tgtEl>
                                        <p:attrNameLst>
                                          <p:attrName>style.visibility</p:attrName>
                                        </p:attrNameLst>
                                      </p:cBhvr>
                                      <p:to>
                                        <p:strVal val="visible"/>
                                      </p:to>
                                    </p:set>
                                    <p:animEffect transition="in" filter="blinds(horizontal)">
                                      <p:cBhvr>
                                        <p:cTn id="19" dur="500"/>
                                        <p:tgtEl>
                                          <p:spTgt spid="6153"/>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6152"/>
                                        </p:tgtEl>
                                        <p:attrNameLst>
                                          <p:attrName>style.visibility</p:attrName>
                                        </p:attrNameLst>
                                      </p:cBhvr>
                                      <p:to>
                                        <p:strVal val="visible"/>
                                      </p:to>
                                    </p:set>
                                    <p:animEffect transition="in" filter="blinds(horizontal)">
                                      <p:cBhvr>
                                        <p:cTn id="23" dur="500"/>
                                        <p:tgtEl>
                                          <p:spTgt spid="6152"/>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blinds(horizontal)">
                                      <p:cBhvr>
                                        <p:cTn id="27" dur="500"/>
                                        <p:tgtEl>
                                          <p:spTgt spid="6149"/>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6148"/>
                                        </p:tgtEl>
                                        <p:attrNameLst>
                                          <p:attrName>style.visibility</p:attrName>
                                        </p:attrNameLst>
                                      </p:cBhvr>
                                      <p:to>
                                        <p:strVal val="visible"/>
                                      </p:to>
                                    </p:set>
                                    <p:animEffect transition="in" filter="blinds(horizontal)">
                                      <p:cBhvr>
                                        <p:cTn id="31" dur="500"/>
                                        <p:tgtEl>
                                          <p:spTgt spid="6148"/>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8" grpId="0" animBg="1"/>
      <p:bldP spid="614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rgbClr val="0099FF"/>
                </a:solidFill>
              </a:rPr>
              <a:t>IEEE </a:t>
            </a:r>
            <a:r>
              <a:rPr lang="en-US" altLang="zh-CN" dirty="0" smtClean="0">
                <a:solidFill>
                  <a:srgbClr val="0099FF"/>
                </a:solidFill>
              </a:rPr>
              <a:t>802.11a/b/g/n/ac </a:t>
            </a:r>
            <a:r>
              <a:rPr lang="en-US" altLang="zh-CN" dirty="0" smtClean="0">
                <a:solidFill>
                  <a:srgbClr val="0099FF"/>
                </a:solidFill>
                <a:latin typeface="+mj-ea"/>
              </a:rPr>
              <a:t> </a:t>
            </a:r>
            <a:r>
              <a:rPr lang="zh-CN" altLang="en-US" dirty="0" smtClean="0">
                <a:solidFill>
                  <a:srgbClr val="0099FF"/>
                </a:solidFill>
                <a:latin typeface="+mj-ea"/>
              </a:rPr>
              <a:t>发展过程</a:t>
            </a:r>
            <a:endParaRPr lang="en-US" altLang="zh-CN" dirty="0">
              <a:solidFill>
                <a:srgbClr val="0099FF"/>
              </a:solidFill>
              <a:latin typeface="+mj-ea"/>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6724" y="1282388"/>
            <a:ext cx="950093" cy="71309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66725" y="2760961"/>
            <a:ext cx="864396" cy="648779"/>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15969" y="3578390"/>
            <a:ext cx="1137327" cy="648153"/>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25996" y="1986086"/>
            <a:ext cx="905125" cy="72973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31387" y="4283876"/>
            <a:ext cx="461524" cy="592930"/>
          </a:xfrm>
          <a:prstGeom prst="rect">
            <a:avLst/>
          </a:prstGeom>
        </p:spPr>
      </p:pic>
      <p:graphicFrame>
        <p:nvGraphicFramePr>
          <p:cNvPr id="20" name="表格 19"/>
          <p:cNvGraphicFramePr>
            <a:graphicFrameLocks noGrp="1"/>
          </p:cNvGraphicFramePr>
          <p:nvPr>
            <p:extLst>
              <p:ext uri="{D42A27DB-BD31-4B8C-83A1-F6EECF244321}">
                <p14:modId xmlns:p14="http://schemas.microsoft.com/office/powerpoint/2010/main" xmlns="" val="2266510218"/>
              </p:ext>
            </p:extLst>
          </p:nvPr>
        </p:nvGraphicFramePr>
        <p:xfrm>
          <a:off x="1553296" y="4316197"/>
          <a:ext cx="7117362" cy="560609"/>
        </p:xfrm>
        <a:graphic>
          <a:graphicData uri="http://schemas.openxmlformats.org/drawingml/2006/table">
            <a:tbl>
              <a:tblPr>
                <a:tableStyleId>{073A0DAA-6AF3-43AB-8588-CEC1D06C72B9}</a:tableStyleId>
              </a:tblPr>
              <a:tblGrid>
                <a:gridCol w="1054423"/>
                <a:gridCol w="981201"/>
                <a:gridCol w="1191109"/>
                <a:gridCol w="1327793"/>
                <a:gridCol w="2562836"/>
              </a:tblGrid>
              <a:tr h="560609">
                <a:tc>
                  <a:txBody>
                    <a:bodyPr/>
                    <a:lstStyle/>
                    <a:p>
                      <a:pPr algn="l" fontAlgn="b"/>
                      <a:r>
                        <a:rPr lang="en-US" sz="1600" u="none" strike="noStrike" dirty="0">
                          <a:effectLst/>
                        </a:rPr>
                        <a:t>802.11ac</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2013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0.5-1Gbps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5GHz</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WEP,WPA/WPA2</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xmlns="" val="591773639"/>
              </p:ext>
            </p:extLst>
          </p:nvPr>
        </p:nvGraphicFramePr>
        <p:xfrm>
          <a:off x="1553296" y="1018334"/>
          <a:ext cx="7117362" cy="1121218"/>
        </p:xfrm>
        <a:graphic>
          <a:graphicData uri="http://schemas.openxmlformats.org/drawingml/2006/table">
            <a:tbl>
              <a:tblPr>
                <a:tableStyleId>{073A0DAA-6AF3-43AB-8588-CEC1D06C72B9}</a:tableStyleId>
              </a:tblPr>
              <a:tblGrid>
                <a:gridCol w="1054423"/>
                <a:gridCol w="981201"/>
                <a:gridCol w="1191109"/>
                <a:gridCol w="1327793"/>
                <a:gridCol w="2562836"/>
              </a:tblGrid>
              <a:tr h="560609">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zh-CN" altLang="en-US" sz="1600" u="none" strike="noStrike" dirty="0">
                          <a:effectLst/>
                        </a:rPr>
                        <a:t>发布时间</a:t>
                      </a:r>
                      <a:endParaRPr lang="zh-CN" alt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zh-CN" altLang="en-US" sz="1600" u="none" strike="noStrike" dirty="0">
                          <a:effectLst/>
                        </a:rPr>
                        <a:t>传输速率</a:t>
                      </a:r>
                      <a:endParaRPr lang="zh-CN" alt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zh-CN" altLang="en-US" sz="1600" u="none" strike="noStrike" dirty="0">
                          <a:effectLst/>
                        </a:rPr>
                        <a:t>频段</a:t>
                      </a:r>
                      <a:endParaRPr lang="zh-CN" alt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zh-CN" altLang="en-US" sz="1600" u="none" strike="noStrike" dirty="0">
                          <a:effectLst/>
                        </a:rPr>
                        <a:t>加密支持</a:t>
                      </a:r>
                      <a:endParaRPr lang="zh-CN" altLang="en-US" sz="1600" b="0" i="0" u="none" strike="noStrike" dirty="0">
                        <a:solidFill>
                          <a:srgbClr val="000000"/>
                        </a:solidFill>
                        <a:effectLst/>
                        <a:latin typeface="Calibri" panose="020F0502020204030204" pitchFamily="34" charset="0"/>
                      </a:endParaRPr>
                    </a:p>
                  </a:txBody>
                  <a:tcPr marL="9525" marR="9525" marT="9525" marB="0" anchor="b"/>
                </a:tc>
              </a:tr>
              <a:tr h="560609">
                <a:tc>
                  <a:txBody>
                    <a:bodyPr/>
                    <a:lstStyle/>
                    <a:p>
                      <a:pPr algn="l" fontAlgn="b"/>
                      <a:r>
                        <a:rPr lang="en-US" sz="1600" u="none" strike="noStrike" dirty="0">
                          <a:effectLst/>
                        </a:rPr>
                        <a:t>802.11a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1999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54Mbps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smtClean="0">
                          <a:effectLst/>
                        </a:rPr>
                        <a:t>5GHz</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WEP</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xmlns="" val="3889873043"/>
              </p:ext>
            </p:extLst>
          </p:nvPr>
        </p:nvGraphicFramePr>
        <p:xfrm>
          <a:off x="1553296" y="3269174"/>
          <a:ext cx="7117362" cy="1014702"/>
        </p:xfrm>
        <a:graphic>
          <a:graphicData uri="http://schemas.openxmlformats.org/drawingml/2006/table">
            <a:tbl>
              <a:tblPr>
                <a:tableStyleId>{073A0DAA-6AF3-43AB-8588-CEC1D06C72B9}</a:tableStyleId>
              </a:tblPr>
              <a:tblGrid>
                <a:gridCol w="1054423"/>
                <a:gridCol w="981201"/>
                <a:gridCol w="1191109"/>
                <a:gridCol w="1327793"/>
                <a:gridCol w="2562836"/>
              </a:tblGrid>
              <a:tr h="1014702">
                <a:tc>
                  <a:txBody>
                    <a:bodyPr/>
                    <a:lstStyle/>
                    <a:p>
                      <a:pPr algn="l" fontAlgn="b"/>
                      <a:r>
                        <a:rPr lang="en-US" sz="1600" u="none" strike="noStrike" dirty="0">
                          <a:effectLst/>
                        </a:rPr>
                        <a:t>802.11n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2009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54-600Mbps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2.4GHz&amp;5GHz</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WEP,WPA/WPA2</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xmlns="" val="1650529614"/>
              </p:ext>
            </p:extLst>
          </p:nvPr>
        </p:nvGraphicFramePr>
        <p:xfrm>
          <a:off x="1543624" y="2703628"/>
          <a:ext cx="7117362" cy="560609"/>
        </p:xfrm>
        <a:graphic>
          <a:graphicData uri="http://schemas.openxmlformats.org/drawingml/2006/table">
            <a:tbl>
              <a:tblPr>
                <a:tableStyleId>{073A0DAA-6AF3-43AB-8588-CEC1D06C72B9}</a:tableStyleId>
              </a:tblPr>
              <a:tblGrid>
                <a:gridCol w="1054423"/>
                <a:gridCol w="981201"/>
                <a:gridCol w="1191109"/>
                <a:gridCol w="1327793"/>
                <a:gridCol w="2562836"/>
              </a:tblGrid>
              <a:tr h="560609">
                <a:tc>
                  <a:txBody>
                    <a:bodyPr/>
                    <a:lstStyle/>
                    <a:p>
                      <a:pPr algn="l" fontAlgn="b"/>
                      <a:r>
                        <a:rPr lang="en-US" sz="1600" u="none" strike="noStrike" dirty="0">
                          <a:effectLst/>
                        </a:rPr>
                        <a:t>802.11g</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2003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54Mbps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2.4GHz</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WEP,WPA/WPA2</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xmlns="" val="1930956092"/>
              </p:ext>
            </p:extLst>
          </p:nvPr>
        </p:nvGraphicFramePr>
        <p:xfrm>
          <a:off x="1543624" y="2155207"/>
          <a:ext cx="7117362" cy="560609"/>
        </p:xfrm>
        <a:graphic>
          <a:graphicData uri="http://schemas.openxmlformats.org/drawingml/2006/table">
            <a:tbl>
              <a:tblPr>
                <a:tableStyleId>{073A0DAA-6AF3-43AB-8588-CEC1D06C72B9}</a:tableStyleId>
              </a:tblPr>
              <a:tblGrid>
                <a:gridCol w="1054423"/>
                <a:gridCol w="981201"/>
                <a:gridCol w="1191109"/>
                <a:gridCol w="1327793"/>
                <a:gridCol w="2562836"/>
              </a:tblGrid>
              <a:tr h="560609">
                <a:tc>
                  <a:txBody>
                    <a:bodyPr/>
                    <a:lstStyle/>
                    <a:p>
                      <a:pPr algn="l" fontAlgn="b"/>
                      <a:r>
                        <a:rPr lang="en-US" sz="1600" u="none" strike="noStrike" dirty="0">
                          <a:effectLst/>
                        </a:rPr>
                        <a:t>802.11b</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1999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11Mbps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2.4GHz</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WEP,WPA/WPA2（</a:t>
                      </a:r>
                      <a:r>
                        <a:rPr lang="zh-CN" altLang="en-US" sz="1600" u="none" strike="noStrike" dirty="0">
                          <a:effectLst/>
                        </a:rPr>
                        <a:t>后期）</a:t>
                      </a:r>
                      <a:endParaRPr lang="zh-CN" alt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xmlns="" val="15772706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152" y="1203123"/>
            <a:ext cx="7491432" cy="2554545"/>
          </a:xfrm>
          <a:prstGeom prst="rect">
            <a:avLst/>
          </a:prstGeom>
          <a:noFill/>
        </p:spPr>
        <p:txBody>
          <a:bodyPr wrap="square" rtlCol="0">
            <a:spAutoFit/>
          </a:bodyPr>
          <a:lstStyle/>
          <a:p>
            <a:r>
              <a:rPr lang="zh-CN" altLang="en-US" sz="1600" b="1" dirty="0" smtClean="0">
                <a:solidFill>
                  <a:schemeClr val="bg1"/>
                </a:solidFill>
                <a:latin typeface="+mn-lt"/>
                <a:ea typeface="+mj-ea"/>
              </a:rPr>
              <a:t>活动现场，</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手机没有信号，</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可以破解</a:t>
            </a:r>
            <a:r>
              <a:rPr lang="en-US" altLang="zh-CN" sz="1600" b="1" dirty="0" err="1" smtClean="0">
                <a:solidFill>
                  <a:schemeClr val="bg1"/>
                </a:solidFill>
                <a:latin typeface="+mn-lt"/>
                <a:ea typeface="+mj-ea"/>
              </a:rPr>
              <a:t>wifi</a:t>
            </a:r>
            <a:r>
              <a:rPr lang="zh-CN" altLang="en-US" sz="1600" b="1" dirty="0" smtClean="0">
                <a:solidFill>
                  <a:schemeClr val="bg1"/>
                </a:solidFill>
                <a:latin typeface="+mn-lt"/>
                <a:ea typeface="+mj-ea"/>
              </a:rPr>
              <a:t>密码上网</a:t>
            </a:r>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9</a:t>
            </a:r>
            <a:r>
              <a:rPr lang="zh-CN" altLang="en-US" sz="1600" b="1" dirty="0" smtClean="0">
                <a:solidFill>
                  <a:schemeClr val="bg1"/>
                </a:solidFill>
                <a:latin typeface="+mn-lt"/>
                <a:ea typeface="+mj-ea"/>
              </a:rPr>
              <a:t>点</a:t>
            </a:r>
            <a:r>
              <a:rPr lang="en-US" altLang="zh-CN" sz="1600" b="1" dirty="0" smtClean="0">
                <a:solidFill>
                  <a:schemeClr val="bg1"/>
                </a:solidFill>
                <a:latin typeface="+mn-lt"/>
                <a:ea typeface="+mj-ea"/>
              </a:rPr>
              <a:t>30</a:t>
            </a:r>
            <a:r>
              <a:rPr lang="zh-CN" altLang="en-US" sz="1600" b="1" dirty="0" smtClean="0">
                <a:solidFill>
                  <a:schemeClr val="bg1"/>
                </a:solidFill>
                <a:latin typeface="+mn-lt"/>
                <a:ea typeface="+mj-ea"/>
              </a:rPr>
              <a:t>之前到的，</a:t>
            </a: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给一个提示</a:t>
            </a:r>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SSID:  </a:t>
            </a:r>
          </a:p>
          <a:p>
            <a:endParaRPr lang="en-US" altLang="zh-CN" sz="1600" b="1" dirty="0" smtClean="0">
              <a:solidFill>
                <a:schemeClr val="bg1"/>
              </a:solidFill>
              <a:latin typeface="+mn-lt"/>
              <a:ea typeface="+mj-ea"/>
            </a:endParaRPr>
          </a:p>
          <a:p>
            <a:r>
              <a:rPr lang="en-US" altLang="zh-CN" sz="1600" b="1" dirty="0" smtClean="0">
                <a:solidFill>
                  <a:schemeClr val="bg1"/>
                </a:solidFill>
                <a:latin typeface="+mn-lt"/>
                <a:ea typeface="+mj-ea"/>
              </a:rPr>
              <a:t>Wpa2-1-TL-wr941n</a:t>
            </a:r>
          </a:p>
          <a:p>
            <a:r>
              <a:rPr lang="zh-CN" altLang="en-US" sz="1600" b="1" dirty="0" smtClean="0">
                <a:solidFill>
                  <a:schemeClr val="bg1"/>
                </a:solidFill>
                <a:latin typeface="+mn-lt"/>
                <a:ea typeface="+mj-ea"/>
              </a:rPr>
              <a:t>弱口令</a:t>
            </a:r>
            <a:r>
              <a:rPr lang="en-US" altLang="zh-CN" sz="1600" b="1" dirty="0" smtClean="0">
                <a:solidFill>
                  <a:schemeClr val="bg1"/>
                </a:solidFill>
                <a:latin typeface="+mn-lt"/>
                <a:ea typeface="+mj-ea"/>
              </a:rPr>
              <a:t> </a:t>
            </a:r>
          </a:p>
          <a:p>
            <a:r>
              <a:rPr lang="zh-CN" altLang="en-US" sz="1600" b="1" dirty="0" smtClean="0">
                <a:solidFill>
                  <a:schemeClr val="bg1"/>
                </a:solidFill>
                <a:latin typeface="+mn-lt"/>
                <a:ea typeface="+mj-ea"/>
              </a:rPr>
              <a:t>再提示 个八位密码</a:t>
            </a:r>
            <a:endParaRPr lang="en-US" altLang="zh-CN" sz="1600" b="1" dirty="0" smtClean="0">
              <a:solidFill>
                <a:schemeClr val="bg1"/>
              </a:solidFill>
              <a:latin typeface="+mn-lt"/>
              <a:ea typeface="+mj-ea"/>
            </a:endParaRPr>
          </a:p>
        </p:txBody>
      </p:sp>
      <p:pic>
        <p:nvPicPr>
          <p:cNvPr id="1026" name="Picture 2" descr="C:\Users\hu2\Documents\Tencent Files\9148942\FileRecv\华盟海报 韩(1).jpg"/>
          <p:cNvPicPr>
            <a:picLocks noChangeAspect="1" noChangeArrowheads="1"/>
          </p:cNvPicPr>
          <p:nvPr/>
        </p:nvPicPr>
        <p:blipFill>
          <a:blip r:embed="rId3" cstate="print"/>
          <a:srcRect/>
          <a:stretch>
            <a:fillRect/>
          </a:stretch>
        </p:blipFill>
        <p:spPr bwMode="auto">
          <a:xfrm>
            <a:off x="610185" y="266700"/>
            <a:ext cx="6502400" cy="4876800"/>
          </a:xfrm>
          <a:prstGeom prst="rect">
            <a:avLst/>
          </a:prstGeom>
          <a:noFill/>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449122" cy="338554"/>
          </a:xfrm>
          <a:prstGeom prst="rect">
            <a:avLst/>
          </a:prstGeom>
          <a:noFill/>
        </p:spPr>
        <p:txBody>
          <a:bodyPr wrap="square" rtlCol="0">
            <a:spAutoFit/>
          </a:bodyPr>
          <a:lstStyle/>
          <a:p>
            <a:r>
              <a:rPr lang="zh-CN" altLang="en-US" sz="1600" b="1" dirty="0">
                <a:solidFill>
                  <a:schemeClr val="bg1"/>
                </a:solidFill>
                <a:latin typeface="+mn-lt"/>
              </a:rPr>
              <a:t>无线通信协议发展</a:t>
            </a:r>
          </a:p>
        </p:txBody>
      </p:sp>
      <p:sp>
        <p:nvSpPr>
          <p:cNvPr id="18" name="文本框 17"/>
          <p:cNvSpPr txBox="1"/>
          <p:nvPr/>
        </p:nvSpPr>
        <p:spPr>
          <a:xfrm>
            <a:off x="5580462" y="2355080"/>
            <a:ext cx="2856902" cy="338554"/>
          </a:xfrm>
          <a:prstGeom prst="rect">
            <a:avLst/>
          </a:prstGeom>
          <a:noFill/>
        </p:spPr>
        <p:txBody>
          <a:bodyPr wrap="square" rtlCol="0">
            <a:spAutoFit/>
          </a:bodyPr>
          <a:lstStyle/>
          <a:p>
            <a:r>
              <a:rPr lang="zh-CN" altLang="en-US" sz="1600" b="1" dirty="0">
                <a:solidFill>
                  <a:schemeClr val="accent6">
                    <a:lumMod val="60000"/>
                    <a:lumOff val="40000"/>
                  </a:schemeClr>
                </a:solidFill>
                <a:latin typeface="+mn-lt"/>
              </a:rPr>
              <a:t>加密协议缺陷及攻击方法</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smtClean="0">
                <a:solidFill>
                  <a:schemeClr val="bg1"/>
                </a:solidFill>
                <a:latin typeface="+mn-lt"/>
              </a:rPr>
              <a:t> 攻击</a:t>
            </a:r>
            <a:r>
              <a:rPr lang="zh-CN" altLang="en-US" sz="1600" b="1" dirty="0">
                <a:solidFill>
                  <a:schemeClr val="bg1"/>
                </a:solidFill>
                <a:latin typeface="+mn-lt"/>
              </a:rPr>
              <a:t>者的捷径、演示</a:t>
            </a:r>
            <a:r>
              <a:rPr lang="en-US" altLang="zh-CN" sz="1600" b="1" dirty="0">
                <a:solidFill>
                  <a:schemeClr val="bg1"/>
                </a:solidFill>
                <a:latin typeface="+mn-lt"/>
              </a:rPr>
              <a:t>WPS</a:t>
            </a:r>
            <a:r>
              <a:rPr lang="zh-CN" altLang="en-US" sz="1600" b="1" dirty="0">
                <a:solidFill>
                  <a:schemeClr val="bg1"/>
                </a:solidFill>
                <a:latin typeface="+mn-lt"/>
              </a:rPr>
              <a:t>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针对无线密码破解的防御手段</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第一部分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2392789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solidFill>
                  <a:srgbClr val="0099FF"/>
                </a:solidFill>
              </a:rPr>
              <a:t>WEP</a:t>
            </a:r>
            <a:endParaRPr lang="zh-CN" altLang="en-US" dirty="0">
              <a:solidFill>
                <a:srgbClr val="0099FF"/>
              </a:solidFill>
            </a:endParaRPr>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1"/>
            <a:chExt cx="6858048" cy="3500445"/>
          </a:xfrm>
        </p:grpSpPr>
        <p:grpSp>
          <p:nvGrpSpPr>
            <p:cNvPr id="13319" name="Group 6"/>
            <p:cNvGrpSpPr>
              <a:grpSpLocks/>
            </p:cNvGrpSpPr>
            <p:nvPr/>
          </p:nvGrpSpPr>
          <p:grpSpPr bwMode="auto">
            <a:xfrm>
              <a:off x="1635437" y="1"/>
              <a:ext cx="3643338" cy="3500445"/>
              <a:chOff x="28082" y="1"/>
              <a:chExt cx="3643338" cy="3500445"/>
            </a:xfrm>
          </p:grpSpPr>
          <p:sp>
            <p:nvSpPr>
              <p:cNvPr id="13323" name="椭圆 18"/>
              <p:cNvSpPr>
                <a:spLocks noChangeArrowheads="1"/>
              </p:cNvSpPr>
              <p:nvPr/>
            </p:nvSpPr>
            <p:spPr bwMode="auto">
              <a:xfrm>
                <a:off x="71448" y="1"/>
                <a:ext cx="3500445" cy="3500445"/>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28082" y="1427055"/>
                <a:ext cx="3643338" cy="64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smtClean="0">
                    <a:solidFill>
                      <a:schemeClr val="bg1"/>
                    </a:solidFill>
                    <a:latin typeface="+mj-lt"/>
                  </a:rPr>
                  <a:t>WEP</a:t>
                </a:r>
                <a:endParaRPr lang="zh-CN" altLang="en-US" sz="3600" b="1" dirty="0">
                  <a:solidFill>
                    <a:schemeClr val="bg1"/>
                  </a:solidFill>
                  <a:latin typeface="+mj-lt"/>
                </a:endParaRP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3953859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rgbClr val="0099FF"/>
                </a:solidFill>
              </a:rPr>
              <a:t>WEP</a:t>
            </a:r>
            <a:r>
              <a:rPr lang="zh-CN" altLang="en-US" dirty="0">
                <a:solidFill>
                  <a:srgbClr val="0099FF"/>
                </a:solidFill>
              </a:rPr>
              <a:t>加密技术</a:t>
            </a:r>
            <a:endParaRPr lang="zh-CN" altLang="en-US" dirty="0" smtClean="0">
              <a:solidFill>
                <a:srgbClr val="0099FF"/>
              </a:solidFill>
            </a:endParaRPr>
          </a:p>
        </p:txBody>
      </p:sp>
      <p:sp>
        <p:nvSpPr>
          <p:cNvPr id="8201" name="矩形 32"/>
          <p:cNvSpPr>
            <a:spLocks noChangeArrowheads="1"/>
          </p:cNvSpPr>
          <p:nvPr/>
        </p:nvSpPr>
        <p:spPr bwMode="auto">
          <a:xfrm>
            <a:off x="970350" y="1558838"/>
            <a:ext cx="7491431"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dirty="0" smtClean="0">
                <a:latin typeface="+mn-lt"/>
                <a:ea typeface="+mn-ea"/>
                <a:sym typeface="Verdana" panose="020B0604030504040204" pitchFamily="34" charset="0"/>
              </a:rPr>
              <a:t>WEP</a:t>
            </a:r>
            <a:r>
              <a:rPr lang="zh-CN" altLang="en-US" dirty="0">
                <a:latin typeface="+mn-lt"/>
                <a:ea typeface="+mn-ea"/>
                <a:sym typeface="Verdana" panose="020B0604030504040204" pitchFamily="34" charset="0"/>
              </a:rPr>
              <a:t>采用对称密钥加密机制</a:t>
            </a:r>
            <a:r>
              <a:rPr lang="zh-CN" altLang="en-US" dirty="0" smtClean="0">
                <a:latin typeface="+mn-lt"/>
                <a:ea typeface="+mn-ea"/>
                <a:sym typeface="Verdana" panose="020B0604030504040204" pitchFamily="34" charset="0"/>
              </a:rPr>
              <a:t>。使用</a:t>
            </a:r>
            <a:r>
              <a:rPr lang="en-US" dirty="0">
                <a:latin typeface="+mn-lt"/>
                <a:ea typeface="+mn-ea"/>
                <a:sym typeface="Verdana" panose="020B0604030504040204" pitchFamily="34" charset="0"/>
              </a:rPr>
              <a:t>RC4</a:t>
            </a:r>
            <a:r>
              <a:rPr lang="zh-CN" altLang="en-US" dirty="0">
                <a:latin typeface="+mn-lt"/>
                <a:ea typeface="+mn-ea"/>
                <a:sym typeface="Verdana" panose="020B0604030504040204" pitchFamily="34" charset="0"/>
              </a:rPr>
              <a:t>流式加密算法，通过密钥生成器产生密钥流并与明文异或进行加密</a:t>
            </a:r>
            <a:r>
              <a:rPr lang="zh-CN" altLang="en-US" dirty="0" smtClean="0">
                <a:latin typeface="+mn-lt"/>
                <a:ea typeface="+mn-ea"/>
                <a:sym typeface="Verdana" panose="020B0604030504040204" pitchFamily="34" charset="0"/>
              </a:rPr>
              <a:t>。</a:t>
            </a:r>
            <a:endParaRPr lang="en-US" altLang="zh-CN" dirty="0" smtClean="0">
              <a:latin typeface="+mn-lt"/>
              <a:ea typeface="+mn-ea"/>
              <a:sym typeface="Verdana" panose="020B0604030504040204" pitchFamily="34" charset="0"/>
            </a:endParaRPr>
          </a:p>
          <a:p>
            <a:endParaRPr lang="en-US" sz="1600" dirty="0"/>
          </a:p>
        </p:txBody>
      </p:sp>
    </p:spTree>
    <p:extLst>
      <p:ext uri="{BB962C8B-B14F-4D97-AF65-F5344CB8AC3E}">
        <p14:creationId xmlns:p14="http://schemas.microsoft.com/office/powerpoint/2010/main" xmlns="" val="3250489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eaLnBrk="1" hangingPunct="1"/>
            <a:r>
              <a:rPr lang="zh-CN" altLang="en-US" dirty="0" smtClean="0">
                <a:solidFill>
                  <a:srgbClr val="0099FF"/>
                </a:solidFill>
              </a:rPr>
              <a:t>针对</a:t>
            </a:r>
            <a:r>
              <a:rPr lang="en-US" altLang="zh-CN" dirty="0" smtClean="0">
                <a:solidFill>
                  <a:srgbClr val="0099FF"/>
                </a:solidFill>
              </a:rPr>
              <a:t>WEP</a:t>
            </a:r>
            <a:r>
              <a:rPr lang="zh-CN" altLang="en-US" dirty="0" smtClean="0">
                <a:solidFill>
                  <a:srgbClr val="0099FF"/>
                </a:solidFill>
              </a:rPr>
              <a:t>加密无线网络攻击手法</a:t>
            </a:r>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10185" y="955478"/>
            <a:ext cx="2377089" cy="1760338"/>
          </a:xfrm>
          <a:prstGeom prst="rect">
            <a:avLst/>
          </a:prstGeom>
        </p:spPr>
      </p:pic>
      <p:sp>
        <p:nvSpPr>
          <p:cNvPr id="4" name="下箭头 3"/>
          <p:cNvSpPr/>
          <p:nvPr/>
        </p:nvSpPr>
        <p:spPr>
          <a:xfrm rot="17298613">
            <a:off x="4182644" y="991328"/>
            <a:ext cx="800319" cy="3202631"/>
          </a:xfrm>
          <a:prstGeom prst="downArrow">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98999" y="2390775"/>
            <a:ext cx="1853802" cy="1853802"/>
          </a:xfrm>
          <a:prstGeom prst="rect">
            <a:avLst/>
          </a:prstGeom>
        </p:spPr>
      </p:pic>
      <p:sp>
        <p:nvSpPr>
          <p:cNvPr id="6" name="文本框 5"/>
          <p:cNvSpPr txBox="1"/>
          <p:nvPr/>
        </p:nvSpPr>
        <p:spPr>
          <a:xfrm rot="1100899">
            <a:off x="3473394" y="2725221"/>
            <a:ext cx="1656759" cy="369332"/>
          </a:xfrm>
          <a:prstGeom prst="rect">
            <a:avLst/>
          </a:prstGeom>
          <a:noFill/>
        </p:spPr>
        <p:txBody>
          <a:bodyPr wrap="square" rtlCol="0">
            <a:spAutoFit/>
          </a:bodyPr>
          <a:lstStyle/>
          <a:p>
            <a:r>
              <a:rPr lang="zh-CN" altLang="en-US" b="1" dirty="0" smtClean="0">
                <a:solidFill>
                  <a:srgbClr val="0099FF"/>
                </a:solidFill>
                <a:latin typeface="+mn-ea"/>
                <a:ea typeface="+mn-ea"/>
              </a:rPr>
              <a:t>破解</a:t>
            </a:r>
            <a:r>
              <a:rPr lang="en-US" altLang="zh-CN" b="1" dirty="0" smtClean="0">
                <a:solidFill>
                  <a:srgbClr val="0099FF"/>
                </a:solidFill>
                <a:latin typeface="+mn-ea"/>
                <a:ea typeface="+mn-ea"/>
              </a:rPr>
              <a:t>WEP</a:t>
            </a:r>
            <a:r>
              <a:rPr lang="zh-CN" altLang="en-US" b="1" dirty="0" smtClean="0">
                <a:solidFill>
                  <a:srgbClr val="0099FF"/>
                </a:solidFill>
                <a:latin typeface="+mn-ea"/>
                <a:ea typeface="+mn-ea"/>
              </a:rPr>
              <a:t>加密</a:t>
            </a:r>
            <a:endParaRPr lang="zh-CN" altLang="en-US" b="1" dirty="0">
              <a:solidFill>
                <a:srgbClr val="0099FF"/>
              </a:solidFill>
              <a:latin typeface="+mn-ea"/>
              <a:ea typeface="+mn-ea"/>
            </a:endParaRPr>
          </a:p>
        </p:txBody>
      </p:sp>
      <p:sp>
        <p:nvSpPr>
          <p:cNvPr id="7" name="文本框 6"/>
          <p:cNvSpPr txBox="1"/>
          <p:nvPr/>
        </p:nvSpPr>
        <p:spPr>
          <a:xfrm rot="1124719">
            <a:off x="3706777" y="1917657"/>
            <a:ext cx="1777719" cy="369332"/>
          </a:xfrm>
          <a:prstGeom prst="rect">
            <a:avLst/>
          </a:prstGeom>
          <a:noFill/>
        </p:spPr>
        <p:txBody>
          <a:bodyPr wrap="square" rtlCol="0">
            <a:spAutoFit/>
          </a:bodyPr>
          <a:lstStyle/>
          <a:p>
            <a:r>
              <a:rPr lang="en-US" altLang="zh-CN" b="1" dirty="0" smtClean="0">
                <a:solidFill>
                  <a:srgbClr val="0099FF"/>
                </a:solidFill>
                <a:latin typeface="+mn-ea"/>
                <a:ea typeface="+mn-ea"/>
              </a:rPr>
              <a:t>WEP</a:t>
            </a:r>
            <a:r>
              <a:rPr lang="zh-CN" altLang="en-US" b="1" dirty="0" smtClean="0">
                <a:solidFill>
                  <a:srgbClr val="0099FF"/>
                </a:solidFill>
                <a:latin typeface="+mn-ea"/>
                <a:ea typeface="+mn-ea"/>
              </a:rPr>
              <a:t>算法缺陷</a:t>
            </a:r>
            <a:endParaRPr lang="zh-CN" altLang="en-US" b="1" dirty="0">
              <a:solidFill>
                <a:srgbClr val="0099FF"/>
              </a:solidFill>
              <a:latin typeface="+mn-ea"/>
              <a:ea typeface="+mn-ea"/>
            </a:endParaRPr>
          </a:p>
        </p:txBody>
      </p:sp>
    </p:spTree>
    <p:extLst>
      <p:ext uri="{BB962C8B-B14F-4D97-AF65-F5344CB8AC3E}">
        <p14:creationId xmlns:p14="http://schemas.microsoft.com/office/powerpoint/2010/main" xmlns="" val="330046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en-US" altLang="zh-CN" dirty="0" smtClean="0">
                <a:solidFill>
                  <a:srgbClr val="0099FF"/>
                </a:solidFill>
              </a:rPr>
              <a:t>WEP</a:t>
            </a:r>
            <a:r>
              <a:rPr lang="zh-CN" altLang="en-US" dirty="0" smtClean="0">
                <a:solidFill>
                  <a:srgbClr val="0099FF"/>
                </a:solidFill>
              </a:rPr>
              <a:t>破解理论基础</a:t>
            </a:r>
          </a:p>
        </p:txBody>
      </p:sp>
      <p:sp>
        <p:nvSpPr>
          <p:cNvPr id="8" name="矩形 32"/>
          <p:cNvSpPr>
            <a:spLocks noChangeArrowheads="1"/>
          </p:cNvSpPr>
          <p:nvPr/>
        </p:nvSpPr>
        <p:spPr bwMode="auto">
          <a:xfrm>
            <a:off x="972726" y="1183317"/>
            <a:ext cx="74914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明文第一字节是</a:t>
            </a:r>
            <a:r>
              <a:rPr lang="en-US" altLang="zh-CN" dirty="0" smtClean="0">
                <a:latin typeface="+mn-lt"/>
                <a:ea typeface="+mn-ea"/>
                <a:sym typeface="Verdana" panose="020B0604030504040204" pitchFamily="34" charset="0"/>
              </a:rPr>
              <a:t>802.2</a:t>
            </a:r>
            <a:r>
              <a:rPr lang="zh-CN" altLang="en-US" dirty="0" smtClean="0">
                <a:latin typeface="+mn-lt"/>
                <a:ea typeface="+mn-ea"/>
                <a:sym typeface="Verdana" panose="020B0604030504040204" pitchFamily="34" charset="0"/>
              </a:rPr>
              <a:t>头信息</a:t>
            </a:r>
            <a:endParaRPr lang="en-US" altLang="zh-CN" dirty="0" smtClean="0">
              <a:latin typeface="+mn-lt"/>
              <a:ea typeface="+mn-ea"/>
              <a:sym typeface="Verdana" panose="020B0604030504040204" pitchFamily="34" charset="0"/>
            </a:endParaRPr>
          </a:p>
        </p:txBody>
      </p:sp>
      <p:sp>
        <p:nvSpPr>
          <p:cNvPr id="18" name="文本框 17"/>
          <p:cNvSpPr txBox="1"/>
          <p:nvPr/>
        </p:nvSpPr>
        <p:spPr>
          <a:xfrm>
            <a:off x="821833" y="1836898"/>
            <a:ext cx="1109059" cy="369332"/>
          </a:xfrm>
          <a:prstGeom prst="rect">
            <a:avLst/>
          </a:prstGeom>
          <a:noFill/>
        </p:spPr>
        <p:txBody>
          <a:bodyPr wrap="square" rtlCol="0">
            <a:spAutoFit/>
          </a:bodyPr>
          <a:lstStyle/>
          <a:p>
            <a:r>
              <a:rPr lang="zh-CN" altLang="en-US" dirty="0"/>
              <a:t>加密</a:t>
            </a:r>
            <a:endParaRPr lang="en-US" dirty="0"/>
          </a:p>
        </p:txBody>
      </p:sp>
      <p:sp>
        <p:nvSpPr>
          <p:cNvPr id="25" name="文本框 24"/>
          <p:cNvSpPr txBox="1"/>
          <p:nvPr/>
        </p:nvSpPr>
        <p:spPr>
          <a:xfrm>
            <a:off x="1376362" y="2768924"/>
            <a:ext cx="1109059" cy="369332"/>
          </a:xfrm>
          <a:prstGeom prst="rect">
            <a:avLst/>
          </a:prstGeom>
          <a:noFill/>
        </p:spPr>
        <p:txBody>
          <a:bodyPr wrap="square" rtlCol="0">
            <a:spAutoFit/>
          </a:bodyPr>
          <a:lstStyle/>
          <a:p>
            <a:r>
              <a:rPr lang="zh-CN" altLang="en-US" dirty="0" smtClean="0"/>
              <a:t>解密</a:t>
            </a:r>
            <a:endParaRPr lang="en-US" dirty="0"/>
          </a:p>
        </p:txBody>
      </p:sp>
      <p:sp>
        <p:nvSpPr>
          <p:cNvPr id="26" name="文本框 25"/>
          <p:cNvSpPr txBox="1"/>
          <p:nvPr/>
        </p:nvSpPr>
        <p:spPr>
          <a:xfrm>
            <a:off x="2083292" y="3664034"/>
            <a:ext cx="1109059" cy="369332"/>
          </a:xfrm>
          <a:prstGeom prst="rect">
            <a:avLst/>
          </a:prstGeom>
          <a:noFill/>
        </p:spPr>
        <p:txBody>
          <a:bodyPr wrap="square" rtlCol="0">
            <a:spAutoFit/>
          </a:bodyPr>
          <a:lstStyle/>
          <a:p>
            <a:r>
              <a:rPr lang="zh-CN" altLang="en-US" dirty="0" smtClean="0"/>
              <a:t>破解</a:t>
            </a:r>
            <a:endParaRPr lang="en-US" dirty="0"/>
          </a:p>
        </p:txBody>
      </p:sp>
      <p:pic>
        <p:nvPicPr>
          <p:cNvPr id="23" name="图片 22"/>
          <p:cNvPicPr>
            <a:picLocks noChangeAspect="1"/>
          </p:cNvPicPr>
          <p:nvPr/>
        </p:nvPicPr>
        <p:blipFill>
          <a:blip r:embed="rId5" cstate="print"/>
          <a:stretch>
            <a:fillRect/>
          </a:stretch>
        </p:blipFill>
        <p:spPr>
          <a:xfrm>
            <a:off x="1930890" y="1707354"/>
            <a:ext cx="5320587" cy="701580"/>
          </a:xfrm>
          <a:prstGeom prst="rect">
            <a:avLst/>
          </a:prstGeom>
        </p:spPr>
      </p:pic>
      <p:pic>
        <p:nvPicPr>
          <p:cNvPr id="24" name="图片 23"/>
          <p:cNvPicPr>
            <a:picLocks noChangeAspect="1"/>
          </p:cNvPicPr>
          <p:nvPr/>
        </p:nvPicPr>
        <p:blipFill>
          <a:blip r:embed="rId6" cstate="print"/>
          <a:stretch>
            <a:fillRect/>
          </a:stretch>
        </p:blipFill>
        <p:spPr>
          <a:xfrm>
            <a:off x="2517285" y="2539900"/>
            <a:ext cx="5320587" cy="701580"/>
          </a:xfrm>
          <a:prstGeom prst="rect">
            <a:avLst/>
          </a:prstGeom>
        </p:spPr>
      </p:pic>
      <p:pic>
        <p:nvPicPr>
          <p:cNvPr id="27" name="图片 26"/>
          <p:cNvPicPr>
            <a:picLocks noChangeAspect="1"/>
          </p:cNvPicPr>
          <p:nvPr/>
        </p:nvPicPr>
        <p:blipFill>
          <a:blip r:embed="rId7" cstate="print"/>
          <a:stretch>
            <a:fillRect/>
          </a:stretch>
        </p:blipFill>
        <p:spPr>
          <a:xfrm>
            <a:off x="3192351" y="3438708"/>
            <a:ext cx="5320587" cy="701580"/>
          </a:xfrm>
          <a:prstGeom prst="rect">
            <a:avLst/>
          </a:prstGeom>
        </p:spPr>
      </p:pic>
    </p:spTree>
    <p:extLst>
      <p:ext uri="{BB962C8B-B14F-4D97-AF65-F5344CB8AC3E}">
        <p14:creationId xmlns:p14="http://schemas.microsoft.com/office/powerpoint/2010/main" xmlns="" val="196412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en-US" altLang="zh-CN" dirty="0" smtClean="0">
                <a:solidFill>
                  <a:srgbClr val="0099FF"/>
                </a:solidFill>
              </a:rPr>
              <a:t>WEP</a:t>
            </a:r>
            <a:r>
              <a:rPr lang="zh-CN" altLang="en-US" dirty="0" smtClean="0">
                <a:solidFill>
                  <a:srgbClr val="0099FF"/>
                </a:solidFill>
              </a:rPr>
              <a:t>算法缺陷</a:t>
            </a:r>
            <a:r>
              <a:rPr lang="en-US" altLang="zh-CN" dirty="0" smtClean="0">
                <a:solidFill>
                  <a:srgbClr val="0099FF"/>
                </a:solidFill>
              </a:rPr>
              <a:t>——</a:t>
            </a:r>
            <a:r>
              <a:rPr lang="zh-CN" altLang="en-US" dirty="0">
                <a:solidFill>
                  <a:srgbClr val="0099FF"/>
                </a:solidFill>
              </a:rPr>
              <a:t>实际</a:t>
            </a:r>
            <a:r>
              <a:rPr lang="zh-CN" altLang="en-US" dirty="0" smtClean="0">
                <a:solidFill>
                  <a:srgbClr val="0099FF"/>
                </a:solidFill>
              </a:rPr>
              <a:t>应用</a:t>
            </a:r>
          </a:p>
        </p:txBody>
      </p:sp>
      <p:sp>
        <p:nvSpPr>
          <p:cNvPr id="8201" name="矩形 32"/>
          <p:cNvSpPr>
            <a:spLocks noChangeArrowheads="1"/>
          </p:cNvSpPr>
          <p:nvPr/>
        </p:nvSpPr>
        <p:spPr bwMode="auto">
          <a:xfrm>
            <a:off x="970350" y="1720894"/>
            <a:ext cx="7491431" cy="1698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485900" lvl="2" indent="-342900">
              <a:spcBef>
                <a:spcPct val="20000"/>
              </a:spcBef>
              <a:buFont typeface="Arial" panose="020B0604020202020204" pitchFamily="34" charset="0"/>
              <a:buChar char="•"/>
            </a:pPr>
            <a:r>
              <a:rPr lang="zh-CN" altLang="en-US" dirty="0">
                <a:sym typeface="Verdana" panose="020B0604030504040204" pitchFamily="34" charset="0"/>
              </a:rPr>
              <a:t>伪造请求获得大量有效</a:t>
            </a:r>
            <a:r>
              <a:rPr lang="zh-CN" altLang="en-US" dirty="0" smtClean="0">
                <a:sym typeface="Verdana" panose="020B0604030504040204" pitchFamily="34" charset="0"/>
              </a:rPr>
              <a:t>数据</a:t>
            </a:r>
            <a:endParaRPr lang="en-US" altLang="zh-CN" dirty="0" smtClean="0">
              <a:sym typeface="Verdana" panose="020B0604030504040204" pitchFamily="34" charset="0"/>
            </a:endParaRPr>
          </a:p>
          <a:p>
            <a:pPr marL="1943100" lvl="3" indent="-342900">
              <a:spcBef>
                <a:spcPct val="20000"/>
              </a:spcBef>
              <a:buFont typeface="Arial" panose="020B0604020202020204" pitchFamily="34" charset="0"/>
              <a:buChar char="•"/>
            </a:pPr>
            <a:r>
              <a:rPr lang="en-US" altLang="zh-CN" dirty="0" smtClean="0">
                <a:sym typeface="Verdana" panose="020B0604030504040204" pitchFamily="34" charset="0"/>
              </a:rPr>
              <a:t>IV</a:t>
            </a:r>
            <a:r>
              <a:rPr lang="zh-CN" altLang="en-US" dirty="0">
                <a:sym typeface="Verdana" panose="020B0604030504040204" pitchFamily="34" charset="0"/>
              </a:rPr>
              <a:t>可重复</a:t>
            </a:r>
            <a:r>
              <a:rPr lang="zh-CN" altLang="en-US" dirty="0" smtClean="0">
                <a:sym typeface="Verdana" panose="020B0604030504040204" pitchFamily="34" charset="0"/>
              </a:rPr>
              <a:t>使用</a:t>
            </a:r>
            <a:endParaRPr lang="en-US" altLang="zh-CN" dirty="0" smtClean="0">
              <a:sym typeface="Verdana" panose="020B0604030504040204" pitchFamily="34" charset="0"/>
            </a:endParaRPr>
          </a:p>
          <a:p>
            <a:pPr marL="2400300" lvl="4" indent="-342900">
              <a:spcBef>
                <a:spcPct val="20000"/>
              </a:spcBef>
              <a:buFont typeface="Arial" panose="020B0604020202020204" pitchFamily="34" charset="0"/>
              <a:buChar char="•"/>
            </a:pPr>
            <a:r>
              <a:rPr lang="zh-CN" altLang="en-US" dirty="0" smtClean="0">
                <a:sym typeface="Verdana" panose="020B0604030504040204" pitchFamily="34" charset="0"/>
              </a:rPr>
              <a:t>抓取并重放</a:t>
            </a:r>
            <a:r>
              <a:rPr lang="en-US" altLang="zh-CN" dirty="0" smtClean="0">
                <a:sym typeface="Verdana" panose="020B0604030504040204" pitchFamily="34" charset="0"/>
              </a:rPr>
              <a:t>ARP</a:t>
            </a:r>
            <a:r>
              <a:rPr lang="zh-CN" altLang="en-US" dirty="0" smtClean="0">
                <a:sym typeface="Verdana" panose="020B0604030504040204" pitchFamily="34" charset="0"/>
              </a:rPr>
              <a:t>请求</a:t>
            </a:r>
            <a:endParaRPr lang="en-US" altLang="zh-CN" dirty="0" smtClean="0">
              <a:sym typeface="Verdana" panose="020B0604030504040204" pitchFamily="34" charset="0"/>
            </a:endParaRPr>
          </a:p>
          <a:p>
            <a:pPr marL="1943100" lvl="3" indent="-342900">
              <a:spcBef>
                <a:spcPct val="20000"/>
              </a:spcBef>
              <a:buFont typeface="Arial" panose="020B0604020202020204" pitchFamily="34" charset="0"/>
              <a:buChar char="•"/>
            </a:pPr>
            <a:r>
              <a:rPr lang="en-US" altLang="zh-CN" dirty="0" smtClean="0">
                <a:sym typeface="Verdana" panose="020B0604030504040204" pitchFamily="34" charset="0"/>
              </a:rPr>
              <a:t>IV</a:t>
            </a:r>
            <a:r>
              <a:rPr lang="zh-CN" altLang="en-US" dirty="0">
                <a:sym typeface="Verdana" panose="020B0604030504040204" pitchFamily="34" charset="0"/>
              </a:rPr>
              <a:t>容易</a:t>
            </a:r>
            <a:r>
              <a:rPr lang="zh-CN" altLang="en-US" dirty="0" smtClean="0">
                <a:sym typeface="Verdana" panose="020B0604030504040204" pitchFamily="34" charset="0"/>
              </a:rPr>
              <a:t>碰撞</a:t>
            </a:r>
            <a:endParaRPr lang="en-US" altLang="zh-CN" dirty="0" smtClean="0">
              <a:sym typeface="Verdana" panose="020B0604030504040204" pitchFamily="34" charset="0"/>
            </a:endParaRPr>
          </a:p>
          <a:p>
            <a:pPr marL="2400300" lvl="4" indent="-342900">
              <a:spcBef>
                <a:spcPct val="20000"/>
              </a:spcBef>
              <a:buFont typeface="Arial" panose="020B0604020202020204" pitchFamily="34" charset="0"/>
              <a:buChar char="•"/>
            </a:pPr>
            <a:r>
              <a:rPr lang="zh-CN" altLang="en-US" dirty="0" smtClean="0">
                <a:sym typeface="Verdana" panose="020B0604030504040204" pitchFamily="34" charset="0"/>
              </a:rPr>
              <a:t>碰撞包密文异或，伪造合法</a:t>
            </a:r>
            <a:r>
              <a:rPr lang="en-US" altLang="zh-CN" dirty="0" smtClean="0">
                <a:sym typeface="Verdana" panose="020B0604030504040204" pitchFamily="34" charset="0"/>
              </a:rPr>
              <a:t>ARP</a:t>
            </a:r>
            <a:r>
              <a:rPr lang="zh-CN" altLang="en-US" dirty="0" smtClean="0">
                <a:sym typeface="Verdana" panose="020B0604030504040204" pitchFamily="34" charset="0"/>
              </a:rPr>
              <a:t>请求</a:t>
            </a:r>
            <a:endParaRPr lang="en-US" altLang="zh-CN" dirty="0" smtClean="0">
              <a:sym typeface="Verdana" panose="020B0604030504040204" pitchFamily="34" charset="0"/>
            </a:endParaRPr>
          </a:p>
        </p:txBody>
      </p:sp>
    </p:spTree>
    <p:extLst>
      <p:ext uri="{BB962C8B-B14F-4D97-AF65-F5344CB8AC3E}">
        <p14:creationId xmlns:p14="http://schemas.microsoft.com/office/powerpoint/2010/main" xmlns="" val="36707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0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WEP</a:t>
            </a:r>
            <a:r>
              <a:rPr lang="zh-CN" altLang="en-US" dirty="0" smtClean="0">
                <a:solidFill>
                  <a:srgbClr val="0099FF"/>
                </a:solidFill>
              </a:rPr>
              <a:t>破解演示</a:t>
            </a:r>
          </a:p>
        </p:txBody>
      </p:sp>
      <p:sp>
        <p:nvSpPr>
          <p:cNvPr id="2" name="文本框 1"/>
          <p:cNvSpPr txBox="1"/>
          <p:nvPr/>
        </p:nvSpPr>
        <p:spPr>
          <a:xfrm>
            <a:off x="2286000" y="1720376"/>
            <a:ext cx="6410937" cy="1200329"/>
          </a:xfrm>
          <a:prstGeom prst="rect">
            <a:avLst/>
          </a:prstGeom>
          <a:noFill/>
        </p:spPr>
        <p:txBody>
          <a:bodyPr wrap="square" rtlCol="0">
            <a:spAutoFit/>
          </a:bodyPr>
          <a:lstStyle/>
          <a:p>
            <a:r>
              <a:rPr lang="zh-CN" altLang="en-US" dirty="0" smtClean="0"/>
              <a:t>奶瓶是</a:t>
            </a:r>
            <a:r>
              <a:rPr lang="en-US" altLang="zh-CN" dirty="0" smtClean="0"/>
              <a:t>Linux</a:t>
            </a:r>
            <a:r>
              <a:rPr lang="zh-CN" altLang="en-US" dirty="0" smtClean="0"/>
              <a:t>环境下的无线破解工具，可以用来破解</a:t>
            </a:r>
            <a:r>
              <a:rPr lang="en-US" altLang="zh-CN" dirty="0" smtClean="0"/>
              <a:t>WEP</a:t>
            </a:r>
            <a:r>
              <a:rPr lang="zh-CN" altLang="en-US" dirty="0" smtClean="0"/>
              <a:t>、</a:t>
            </a:r>
            <a:r>
              <a:rPr lang="en-US" altLang="zh-CN" dirty="0" smtClean="0"/>
              <a:t>WPA</a:t>
            </a:r>
            <a:r>
              <a:rPr lang="zh-CN" altLang="en-US" dirty="0" smtClean="0"/>
              <a:t>等加密协议。</a:t>
            </a:r>
            <a:endParaRPr lang="en-US" altLang="zh-CN" dirty="0" smtClean="0"/>
          </a:p>
          <a:p>
            <a:endParaRPr lang="en-US" altLang="zh-CN" dirty="0"/>
          </a:p>
          <a:p>
            <a:r>
              <a:rPr lang="zh-CN" altLang="en-US" dirty="0" smtClean="0"/>
              <a:t>扫描无线环境</a:t>
            </a:r>
            <a:r>
              <a:rPr lang="en-US" altLang="zh-CN" dirty="0" smtClean="0"/>
              <a:t>——</a:t>
            </a:r>
            <a:r>
              <a:rPr lang="zh-CN" altLang="en-US" dirty="0" smtClean="0"/>
              <a:t>选择破解目标</a:t>
            </a:r>
            <a:r>
              <a:rPr lang="en-US" altLang="zh-CN" dirty="0" smtClean="0"/>
              <a:t>——</a:t>
            </a:r>
            <a:r>
              <a:rPr lang="zh-CN" altLang="en-US" dirty="0" smtClean="0"/>
              <a:t>抓足够的包</a:t>
            </a:r>
            <a:r>
              <a:rPr lang="en-US" altLang="zh-CN" dirty="0" smtClean="0"/>
              <a:t>——</a:t>
            </a:r>
            <a:r>
              <a:rPr lang="zh-CN" altLang="en-US" dirty="0" smtClean="0"/>
              <a:t>破解成功</a:t>
            </a:r>
            <a:endParaRPr lang="zh-CN" altLang="en-US" dirty="0"/>
          </a:p>
        </p:txBody>
      </p:sp>
      <p:sp>
        <p:nvSpPr>
          <p:cNvPr id="9" name="动作按钮: 前进或下一项 8">
            <a:hlinkClick r:id="rId5" action="ppaction://program" highlightClick="1"/>
          </p:cNvPr>
          <p:cNvSpPr/>
          <p:nvPr/>
        </p:nvSpPr>
        <p:spPr>
          <a:xfrm>
            <a:off x="7038082" y="4249042"/>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图片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0185" y="1720376"/>
            <a:ext cx="2325623" cy="981696"/>
          </a:xfrm>
          <a:prstGeom prst="rect">
            <a:avLst/>
          </a:prstGeom>
        </p:spPr>
      </p:pic>
    </p:spTree>
    <p:extLst>
      <p:ext uri="{BB962C8B-B14F-4D97-AF65-F5344CB8AC3E}">
        <p14:creationId xmlns:p14="http://schemas.microsoft.com/office/powerpoint/2010/main" xmlns="" val="40986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214562" y="366230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3168846"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怎么办？</a:t>
            </a:r>
          </a:p>
        </p:txBody>
      </p:sp>
      <p:sp>
        <p:nvSpPr>
          <p:cNvPr id="11" name="矩形 10"/>
          <p:cNvSpPr/>
          <p:nvPr/>
        </p:nvSpPr>
        <p:spPr>
          <a:xfrm>
            <a:off x="5292330" y="1786920"/>
            <a:ext cx="2436679" cy="1569660"/>
          </a:xfrm>
          <a:prstGeom prst="rect">
            <a:avLst/>
          </a:prstGeom>
          <a:noFill/>
        </p:spPr>
        <p:txBody>
          <a:bodyPr wrap="square" lIns="91440" tIns="45720" rIns="91440" bIns="45720">
            <a:spAutoFit/>
          </a:bodyPr>
          <a:lstStyle/>
          <a:p>
            <a:pPr algn="ctr"/>
            <a:r>
              <a:rPr lang="zh-CN" altLang="en-US" sz="9600" dirty="0" smtClean="0">
                <a:ln w="0"/>
                <a:solidFill>
                  <a:schemeClr val="accent1"/>
                </a:solidFill>
                <a:effectLst>
                  <a:outerShdw blurRad="38100" dist="25400" dir="5400000" algn="ctr" rotWithShape="0">
                    <a:srgbClr val="6E747A">
                      <a:alpha val="43000"/>
                    </a:srgbClr>
                  </a:outerShdw>
                </a:effectLst>
              </a:rPr>
              <a:t>？</a:t>
            </a:r>
            <a:endParaRPr lang="zh-CN" altLang="en-US" sz="9600" dirty="0">
              <a:ln w="0"/>
              <a:solidFill>
                <a:schemeClr val="accent1"/>
              </a:solidFill>
              <a:effectLst>
                <a:outerShdw blurRad="38100" dist="25400" dir="5400000" algn="ctr" rotWithShape="0">
                  <a:srgbClr val="6E747A">
                    <a:alpha val="43000"/>
                  </a:srgbClr>
                </a:outerShdw>
              </a:effectLst>
            </a:endParaRPr>
          </a:p>
        </p:txBody>
      </p:sp>
      <p:pic>
        <p:nvPicPr>
          <p:cNvPr id="10" name="图片 9" descr="201105130848259092.gif"/>
          <p:cNvPicPr>
            <a:picLocks noChangeAspect="1"/>
          </p:cNvPicPr>
          <p:nvPr/>
        </p:nvPicPr>
        <p:blipFill>
          <a:blip r:embed="rId5" cstate="print"/>
          <a:stretch>
            <a:fillRect/>
          </a:stretch>
        </p:blipFill>
        <p:spPr>
          <a:xfrm>
            <a:off x="4065270" y="2118360"/>
            <a:ext cx="1013460" cy="906780"/>
          </a:xfrm>
          <a:prstGeom prst="rect">
            <a:avLst/>
          </a:prstGeom>
        </p:spPr>
      </p:pic>
    </p:spTree>
    <p:extLst>
      <p:ext uri="{BB962C8B-B14F-4D97-AF65-F5344CB8AC3E}">
        <p14:creationId xmlns:p14="http://schemas.microsoft.com/office/powerpoint/2010/main" xmlns="" val="7541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a:solidFill>
                  <a:srgbClr val="0099FF"/>
                </a:solidFill>
              </a:rPr>
              <a:t>WPA/WPA2</a:t>
            </a:r>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1"/>
            <a:chExt cx="6858048" cy="3500445"/>
          </a:xfrm>
        </p:grpSpPr>
        <p:grpSp>
          <p:nvGrpSpPr>
            <p:cNvPr id="13319" name="Group 6"/>
            <p:cNvGrpSpPr>
              <a:grpSpLocks/>
            </p:cNvGrpSpPr>
            <p:nvPr/>
          </p:nvGrpSpPr>
          <p:grpSpPr bwMode="auto">
            <a:xfrm>
              <a:off x="1635437" y="1"/>
              <a:ext cx="3643338" cy="3500445"/>
              <a:chOff x="28082" y="1"/>
              <a:chExt cx="3643338" cy="3500445"/>
            </a:xfrm>
          </p:grpSpPr>
          <p:sp>
            <p:nvSpPr>
              <p:cNvPr id="13323" name="椭圆 18"/>
              <p:cNvSpPr>
                <a:spLocks noChangeArrowheads="1"/>
              </p:cNvSpPr>
              <p:nvPr/>
            </p:nvSpPr>
            <p:spPr bwMode="auto">
              <a:xfrm>
                <a:off x="71448" y="1"/>
                <a:ext cx="3500445" cy="3500445"/>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28082" y="1427055"/>
                <a:ext cx="3643338" cy="64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smtClean="0">
                    <a:solidFill>
                      <a:schemeClr val="bg1"/>
                    </a:solidFill>
                    <a:latin typeface="+mj-lt"/>
                  </a:rPr>
                  <a:t>WPA/WPA2</a:t>
                </a:r>
                <a:endParaRPr lang="zh-CN" altLang="en-US" sz="3600" b="1" dirty="0">
                  <a:solidFill>
                    <a:schemeClr val="bg1"/>
                  </a:solidFill>
                  <a:latin typeface="+mj-lt"/>
                </a:endParaRP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1782120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WPA</a:t>
            </a:r>
            <a:r>
              <a:rPr lang="zh-CN" altLang="en-US" dirty="0" smtClean="0">
                <a:solidFill>
                  <a:srgbClr val="0099FF"/>
                </a:solidFill>
              </a:rPr>
              <a:t>加密</a:t>
            </a:r>
            <a:r>
              <a:rPr lang="zh-CN" altLang="en-US" dirty="0">
                <a:solidFill>
                  <a:srgbClr val="0099FF"/>
                </a:solidFill>
              </a:rPr>
              <a:t>技术</a:t>
            </a:r>
            <a:endParaRPr lang="zh-CN" altLang="en-US" dirty="0" smtClean="0">
              <a:solidFill>
                <a:srgbClr val="0099FF"/>
              </a:solidFill>
            </a:endParaRPr>
          </a:p>
        </p:txBody>
      </p:sp>
      <p:sp>
        <p:nvSpPr>
          <p:cNvPr id="8201" name="矩形 32"/>
          <p:cNvSpPr>
            <a:spLocks noChangeArrowheads="1"/>
          </p:cNvSpPr>
          <p:nvPr/>
        </p:nvSpPr>
        <p:spPr bwMode="auto">
          <a:xfrm>
            <a:off x="970350" y="1496767"/>
            <a:ext cx="7491431" cy="1366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WPA</a:t>
            </a:r>
            <a:r>
              <a:rPr lang="zh-CN" altLang="en-US" dirty="0" smtClean="0">
                <a:latin typeface="+mn-lt"/>
                <a:ea typeface="+mn-ea"/>
                <a:sym typeface="Verdana" panose="020B0604030504040204" pitchFamily="34" charset="0"/>
              </a:rPr>
              <a:t>是</a:t>
            </a:r>
            <a:r>
              <a:rPr lang="en-US" altLang="zh-CN" dirty="0" smtClean="0">
                <a:latin typeface="+mn-lt"/>
                <a:ea typeface="+mn-ea"/>
                <a:sym typeface="Verdana" panose="020B0604030504040204" pitchFamily="34" charset="0"/>
              </a:rPr>
              <a:t>WEP</a:t>
            </a:r>
            <a:r>
              <a:rPr lang="zh-CN" altLang="en-US" dirty="0" smtClean="0">
                <a:latin typeface="+mn-lt"/>
                <a:ea typeface="+mn-ea"/>
                <a:sym typeface="Verdana" panose="020B0604030504040204" pitchFamily="34" charset="0"/>
              </a:rPr>
              <a:t>加密方式的升级版。</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CRC-32——》MIC</a:t>
            </a:r>
          </a:p>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TKIP</a:t>
            </a:r>
            <a:r>
              <a:rPr lang="zh-CN" altLang="en-US" dirty="0" smtClean="0">
                <a:latin typeface="+mn-lt"/>
                <a:ea typeface="+mn-ea"/>
                <a:sym typeface="Verdana" panose="020B0604030504040204" pitchFamily="34" charset="0"/>
              </a:rPr>
              <a:t>（</a:t>
            </a:r>
            <a:r>
              <a:rPr lang="en-US" altLang="zh-CN" dirty="0"/>
              <a:t>Temporal Key Integrity Protocol</a:t>
            </a:r>
            <a:r>
              <a:rPr lang="zh-CN" altLang="en-US" dirty="0" smtClean="0">
                <a:latin typeface="+mn-lt"/>
                <a:ea typeface="+mn-ea"/>
                <a:sym typeface="Verdana" panose="020B0604030504040204" pitchFamily="34" charset="0"/>
              </a:rPr>
              <a:t>）</a:t>
            </a:r>
            <a:r>
              <a:rPr lang="en-US" altLang="zh-CN" dirty="0" smtClean="0">
                <a:latin typeface="+mn-lt"/>
                <a:ea typeface="+mn-ea"/>
                <a:sym typeface="Verdana" panose="020B0604030504040204" pitchFamily="34" charset="0"/>
              </a:rPr>
              <a:t>——RC4</a:t>
            </a:r>
            <a:r>
              <a:rPr lang="zh-CN" altLang="en-US" dirty="0" smtClean="0">
                <a:latin typeface="+mn-lt"/>
                <a:ea typeface="+mn-ea"/>
                <a:sym typeface="Verdana" panose="020B0604030504040204" pitchFamily="34" charset="0"/>
              </a:rPr>
              <a:t>加密</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密钥</a:t>
            </a:r>
            <a:r>
              <a:rPr lang="zh-CN" altLang="en-US" dirty="0" smtClean="0">
                <a:latin typeface="+mn-lt"/>
                <a:ea typeface="+mn-ea"/>
                <a:sym typeface="Verdana" panose="020B0604030504040204" pitchFamily="34" charset="0"/>
              </a:rPr>
              <a:t>长度</a:t>
            </a:r>
            <a:r>
              <a:rPr lang="en-US" altLang="zh-CN" dirty="0" smtClean="0">
                <a:latin typeface="+mn-lt"/>
                <a:ea typeface="+mn-ea"/>
                <a:sym typeface="Verdana" panose="020B0604030504040204" pitchFamily="34" charset="0"/>
              </a:rPr>
              <a:t>40——》128</a:t>
            </a:r>
          </a:p>
        </p:txBody>
      </p:sp>
    </p:spTree>
    <p:extLst>
      <p:ext uri="{BB962C8B-B14F-4D97-AF65-F5344CB8AC3E}">
        <p14:creationId xmlns:p14="http://schemas.microsoft.com/office/powerpoint/2010/main" xmlns="" val="127617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152" y="1275156"/>
            <a:ext cx="7491432" cy="1323439"/>
          </a:xfrm>
          <a:prstGeom prst="rect">
            <a:avLst/>
          </a:prstGeom>
          <a:noFill/>
        </p:spPr>
        <p:txBody>
          <a:bodyPr wrap="square" rtlCol="0">
            <a:spAutoFit/>
          </a:bodyPr>
          <a:lstStyle/>
          <a:p>
            <a:r>
              <a:rPr lang="zh-CN" altLang="en-US" sz="1600" b="1" dirty="0" smtClean="0">
                <a:solidFill>
                  <a:schemeClr val="bg1"/>
                </a:solidFill>
                <a:latin typeface="+mn-lt"/>
                <a:ea typeface="+mj-ea"/>
              </a:rPr>
              <a:t>目的一，沙龙朋友们一起聊会，开脑洞</a:t>
            </a:r>
            <a:endParaRPr lang="en-US" altLang="zh-CN" sz="1600" b="1" dirty="0" smtClean="0">
              <a:solidFill>
                <a:schemeClr val="bg1"/>
              </a:solidFill>
              <a:latin typeface="+mn-lt"/>
              <a:ea typeface="+mj-ea"/>
            </a:endParaRPr>
          </a:p>
          <a:p>
            <a:endParaRPr lang="zh-CN" altLang="en-US" sz="1600" b="1" dirty="0" smtClean="0">
              <a:solidFill>
                <a:schemeClr val="bg1"/>
              </a:solidFill>
              <a:latin typeface="+mn-lt"/>
              <a:ea typeface="+mj-ea"/>
            </a:endParaRPr>
          </a:p>
          <a:p>
            <a:r>
              <a:rPr lang="zh-CN" altLang="en-US" sz="1600" b="1" dirty="0" smtClean="0">
                <a:solidFill>
                  <a:schemeClr val="bg1"/>
                </a:solidFill>
                <a:latin typeface="+mn-lt"/>
                <a:ea typeface="+mj-ea"/>
              </a:rPr>
              <a:t>目的二，坚持就是胜利，前提是</a:t>
            </a:r>
            <a:r>
              <a:rPr lang="en-US" altLang="zh-CN" sz="1600" b="1" smtClean="0">
                <a:solidFill>
                  <a:schemeClr val="bg1"/>
                </a:solidFill>
                <a:latin typeface="+mn-lt"/>
                <a:ea typeface="+mj-ea"/>
              </a:rPr>
              <a:t>….</a:t>
            </a:r>
            <a:r>
              <a:rPr lang="zh-CN" altLang="en-US" sz="1600" b="1" smtClean="0">
                <a:solidFill>
                  <a:schemeClr val="bg1"/>
                </a:solidFill>
                <a:latin typeface="+mn-lt"/>
                <a:ea typeface="+mj-ea"/>
              </a:rPr>
              <a:t>，</a:t>
            </a:r>
            <a:r>
              <a:rPr lang="zh-CN" altLang="en-US" sz="1600" b="1" dirty="0" smtClean="0">
                <a:solidFill>
                  <a:schemeClr val="bg1"/>
                </a:solidFill>
                <a:latin typeface="+mn-lt"/>
                <a:ea typeface="+mj-ea"/>
              </a:rPr>
              <a:t>请老司机，带带路。</a:t>
            </a:r>
            <a:endParaRPr lang="en-US" altLang="zh-CN" sz="1600" b="1" dirty="0" smtClean="0">
              <a:solidFill>
                <a:schemeClr val="bg1"/>
              </a:solidFill>
              <a:latin typeface="+mn-lt"/>
              <a:ea typeface="+mj-ea"/>
            </a:endParaRPr>
          </a:p>
          <a:p>
            <a:endParaRPr lang="zh-CN" altLang="en-US" sz="1600" b="1" dirty="0" smtClean="0">
              <a:solidFill>
                <a:schemeClr val="bg1"/>
              </a:solidFill>
              <a:latin typeface="+mn-lt"/>
              <a:ea typeface="+mj-ea"/>
            </a:endParaRPr>
          </a:p>
          <a:p>
            <a:r>
              <a:rPr lang="zh-CN" altLang="en-US" sz="1600" b="1" dirty="0" smtClean="0">
                <a:solidFill>
                  <a:schemeClr val="bg1"/>
                </a:solidFill>
                <a:latin typeface="+mn-lt"/>
                <a:ea typeface="+mj-ea"/>
              </a:rPr>
              <a:t>目的三，给优秀企业招到人才，给高端人才找到体现自己价值的地方。</a:t>
            </a:r>
            <a:endParaRPr lang="zh-CN" altLang="en-US" sz="1600" b="1" dirty="0">
              <a:solidFill>
                <a:schemeClr val="bg1"/>
              </a:solidFill>
              <a:latin typeface="+mn-lt"/>
              <a:ea typeface="+mj-ea"/>
            </a:endParaRPr>
          </a:p>
        </p:txBody>
      </p:sp>
      <p:pic>
        <p:nvPicPr>
          <p:cNvPr id="5" name="图片 4" descr="201651631316187.png"/>
          <p:cNvPicPr>
            <a:picLocks noChangeAspect="1"/>
          </p:cNvPicPr>
          <p:nvPr/>
        </p:nvPicPr>
        <p:blipFill>
          <a:blip r:embed="rId3" cstate="print"/>
          <a:stretch>
            <a:fillRect/>
          </a:stretch>
        </p:blipFill>
        <p:spPr>
          <a:xfrm>
            <a:off x="2050845" y="2859882"/>
            <a:ext cx="2233023" cy="2187451"/>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WPA</a:t>
            </a:r>
            <a:r>
              <a:rPr lang="zh-CN" altLang="en-US" dirty="0" smtClean="0">
                <a:solidFill>
                  <a:srgbClr val="0099FF"/>
                </a:solidFill>
              </a:rPr>
              <a:t>认证</a:t>
            </a:r>
          </a:p>
        </p:txBody>
      </p:sp>
      <p:sp>
        <p:nvSpPr>
          <p:cNvPr id="8201" name="矩形 32"/>
          <p:cNvSpPr>
            <a:spLocks noChangeArrowheads="1"/>
          </p:cNvSpPr>
          <p:nvPr/>
        </p:nvSpPr>
        <p:spPr bwMode="auto">
          <a:xfrm>
            <a:off x="1474581" y="1711661"/>
            <a:ext cx="7491431" cy="70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认证服务器方式</a:t>
            </a:r>
            <a:r>
              <a:rPr lang="en-US" altLang="zh-CN" dirty="0" smtClean="0">
                <a:latin typeface="+mn-lt"/>
                <a:ea typeface="+mn-ea"/>
                <a:sym typeface="Verdana" panose="020B0604030504040204" pitchFamily="34" charset="0"/>
              </a:rPr>
              <a:t>——</a:t>
            </a:r>
            <a:r>
              <a:rPr lang="zh-CN" altLang="en-US" dirty="0" smtClean="0">
                <a:latin typeface="+mn-lt"/>
                <a:ea typeface="+mn-ea"/>
                <a:sym typeface="Verdana" panose="020B0604030504040204" pitchFamily="34" charset="0"/>
              </a:rPr>
              <a:t>认证服务器</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WPA-PSK——</a:t>
            </a:r>
            <a:r>
              <a:rPr lang="zh-CN" altLang="en-US" dirty="0" smtClean="0">
                <a:latin typeface="+mn-lt"/>
                <a:ea typeface="+mn-ea"/>
                <a:sym typeface="Verdana" panose="020B0604030504040204" pitchFamily="34" charset="0"/>
              </a:rPr>
              <a:t>预设密码</a:t>
            </a:r>
            <a:endParaRPr lang="en-US" altLang="zh-CN" dirty="0">
              <a:latin typeface="+mn-lt"/>
              <a:ea typeface="+mn-ea"/>
              <a:sym typeface="Verdana" panose="020B0604030504040204" pitchFamily="34" charset="0"/>
            </a:endParaRPr>
          </a:p>
        </p:txBody>
      </p:sp>
    </p:spTree>
    <p:extLst>
      <p:ext uri="{BB962C8B-B14F-4D97-AF65-F5344CB8AC3E}">
        <p14:creationId xmlns:p14="http://schemas.microsoft.com/office/powerpoint/2010/main" xmlns="" val="812637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3707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rgbClr val="0099FF"/>
                </a:solidFill>
              </a:rPr>
              <a:t>WPA-PSK</a:t>
            </a:r>
            <a:r>
              <a:rPr lang="zh-CN" altLang="en-US" dirty="0" smtClean="0">
                <a:solidFill>
                  <a:srgbClr val="0099FF"/>
                </a:solidFill>
              </a:rPr>
              <a:t>密码破解</a:t>
            </a:r>
          </a:p>
        </p:txBody>
      </p:sp>
      <p:sp>
        <p:nvSpPr>
          <p:cNvPr id="8201" name="矩形 32"/>
          <p:cNvSpPr>
            <a:spLocks noChangeArrowheads="1"/>
          </p:cNvSpPr>
          <p:nvPr/>
        </p:nvSpPr>
        <p:spPr bwMode="auto">
          <a:xfrm>
            <a:off x="970350" y="1496767"/>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WPA</a:t>
            </a:r>
            <a:r>
              <a:rPr lang="zh-CN" altLang="en-US" dirty="0" smtClean="0">
                <a:latin typeface="+mn-lt"/>
                <a:ea typeface="+mn-ea"/>
                <a:sym typeface="Verdana" panose="020B0604030504040204" pitchFamily="34" charset="0"/>
              </a:rPr>
              <a:t>目前比较安全，解决了</a:t>
            </a:r>
            <a:r>
              <a:rPr lang="en-US" altLang="zh-CN" dirty="0" smtClean="0">
                <a:latin typeface="+mn-lt"/>
                <a:ea typeface="+mn-ea"/>
                <a:sym typeface="Verdana" panose="020B0604030504040204" pitchFamily="34" charset="0"/>
              </a:rPr>
              <a:t>WEP</a:t>
            </a:r>
            <a:r>
              <a:rPr lang="zh-CN" altLang="en-US" dirty="0" smtClean="0">
                <a:latin typeface="+mn-lt"/>
                <a:ea typeface="+mn-ea"/>
                <a:sym typeface="Verdana" panose="020B0604030504040204" pitchFamily="34" charset="0"/>
              </a:rPr>
              <a:t>协议上的漏洞。</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只能采用字典攻击</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入手点</a:t>
            </a:r>
            <a:r>
              <a:rPr lang="en-US" altLang="zh-CN" dirty="0" smtClean="0">
                <a:latin typeface="+mn-lt"/>
                <a:ea typeface="+mn-ea"/>
                <a:sym typeface="Verdana" panose="020B0604030504040204" pitchFamily="34" charset="0"/>
              </a:rPr>
              <a:t>——</a:t>
            </a:r>
            <a:r>
              <a:rPr lang="zh-CN" altLang="en-US" dirty="0" smtClean="0">
                <a:latin typeface="+mn-lt"/>
                <a:ea typeface="+mn-ea"/>
                <a:sym typeface="Verdana" panose="020B0604030504040204" pitchFamily="34" charset="0"/>
              </a:rPr>
              <a:t>四次握手</a:t>
            </a:r>
            <a:endParaRPr lang="zh-CN" altLang="en-US" dirty="0">
              <a:latin typeface="+mn-lt"/>
              <a:ea typeface="+mn-ea"/>
              <a:sym typeface="Verdana" panose="020B0604030504040204" pitchFamily="34" charset="0"/>
            </a:endParaRPr>
          </a:p>
        </p:txBody>
      </p:sp>
    </p:spTree>
    <p:extLst>
      <p:ext uri="{BB962C8B-B14F-4D97-AF65-F5344CB8AC3E}">
        <p14:creationId xmlns:p14="http://schemas.microsoft.com/office/powerpoint/2010/main" xmlns="" val="394079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WPA</a:t>
            </a:r>
            <a:r>
              <a:rPr lang="zh-CN" altLang="en-US" dirty="0" smtClean="0">
                <a:solidFill>
                  <a:srgbClr val="0099FF"/>
                </a:solidFill>
              </a:rPr>
              <a:t>密码破解</a:t>
            </a:r>
          </a:p>
        </p:txBody>
      </p:sp>
      <p:sp>
        <p:nvSpPr>
          <p:cNvPr id="5" name="线形标注 1 4"/>
          <p:cNvSpPr/>
          <p:nvPr/>
        </p:nvSpPr>
        <p:spPr>
          <a:xfrm>
            <a:off x="1" y="1929160"/>
            <a:ext cx="2555076" cy="909169"/>
          </a:xfrm>
          <a:prstGeom prst="borderCallout1">
            <a:avLst>
              <a:gd name="adj1" fmla="val 42335"/>
              <a:gd name="adj2" fmla="val 100645"/>
              <a:gd name="adj3" fmla="val 53079"/>
              <a:gd name="adj4" fmla="val 10763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a:solidFill>
                  <a:srgbClr val="002060"/>
                </a:solidFill>
              </a:rPr>
              <a:t>MIC=&lt;SSID</a:t>
            </a:r>
            <a:r>
              <a:rPr lang="zh-CN" altLang="en-US" sz="1200" dirty="0">
                <a:solidFill>
                  <a:srgbClr val="002060"/>
                </a:solidFill>
              </a:rPr>
              <a:t>、</a:t>
            </a:r>
            <a:r>
              <a:rPr lang="en-US" altLang="zh-CN" sz="1200" dirty="0">
                <a:solidFill>
                  <a:srgbClr val="002060"/>
                </a:solidFill>
              </a:rPr>
              <a:t>KEY</a:t>
            </a:r>
            <a:r>
              <a:rPr lang="zh-CN" altLang="en-US" sz="1200" dirty="0">
                <a:solidFill>
                  <a:srgbClr val="002060"/>
                </a:solidFill>
              </a:rPr>
              <a:t>、</a:t>
            </a:r>
            <a:r>
              <a:rPr lang="en-US" altLang="zh-CN" sz="1200" dirty="0" err="1">
                <a:solidFill>
                  <a:srgbClr val="002060"/>
                </a:solidFill>
              </a:rPr>
              <a:t>Snonce</a:t>
            </a:r>
            <a:r>
              <a:rPr lang="zh-CN" altLang="en-US" sz="1200" dirty="0">
                <a:solidFill>
                  <a:srgbClr val="002060"/>
                </a:solidFill>
              </a:rPr>
              <a:t>、</a:t>
            </a:r>
            <a:r>
              <a:rPr lang="en-US" altLang="zh-CN" sz="1200" dirty="0" err="1">
                <a:solidFill>
                  <a:srgbClr val="002060"/>
                </a:solidFill>
              </a:rPr>
              <a:t>Anonce</a:t>
            </a:r>
            <a:r>
              <a:rPr lang="zh-CN" altLang="en-US" sz="1200" dirty="0">
                <a:solidFill>
                  <a:srgbClr val="002060"/>
                </a:solidFill>
              </a:rPr>
              <a:t>、</a:t>
            </a:r>
            <a:r>
              <a:rPr lang="en-US" altLang="zh-CN" sz="1200" dirty="0" smtClean="0">
                <a:solidFill>
                  <a:srgbClr val="002060"/>
                </a:solidFill>
              </a:rPr>
              <a:t>MAC</a:t>
            </a:r>
            <a:r>
              <a:rPr lang="zh-CN" altLang="en-US" sz="1200" dirty="0" smtClean="0">
                <a:solidFill>
                  <a:srgbClr val="002060"/>
                </a:solidFill>
              </a:rPr>
              <a:t>（</a:t>
            </a:r>
            <a:r>
              <a:rPr lang="en-US" altLang="zh-CN" sz="1200" dirty="0" err="1" smtClean="0">
                <a:solidFill>
                  <a:srgbClr val="002060"/>
                </a:solidFill>
              </a:rPr>
              <a:t>Client&amp;AP</a:t>
            </a:r>
            <a:r>
              <a:rPr lang="zh-CN" altLang="en-US" sz="1200" dirty="0" smtClean="0">
                <a:solidFill>
                  <a:srgbClr val="002060"/>
                </a:solidFill>
              </a:rPr>
              <a:t>）</a:t>
            </a:r>
            <a:r>
              <a:rPr lang="en-US" altLang="zh-CN" sz="1200" dirty="0">
                <a:solidFill>
                  <a:srgbClr val="002060"/>
                </a:solidFill>
              </a:rPr>
              <a:t>&gt;</a:t>
            </a:r>
          </a:p>
        </p:txBody>
      </p:sp>
      <p:sp>
        <p:nvSpPr>
          <p:cNvPr id="11" name="线形标注 1 10"/>
          <p:cNvSpPr/>
          <p:nvPr/>
        </p:nvSpPr>
        <p:spPr>
          <a:xfrm>
            <a:off x="6448676" y="2838329"/>
            <a:ext cx="2096765" cy="594971"/>
          </a:xfrm>
          <a:prstGeom prst="borderCallout1">
            <a:avLst>
              <a:gd name="adj1" fmla="val 44412"/>
              <a:gd name="adj2" fmla="val -719"/>
              <a:gd name="adj3" fmla="val -60888"/>
              <a:gd name="adj4" fmla="val -20056"/>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dirty="0" smtClean="0">
                <a:solidFill>
                  <a:srgbClr val="002060"/>
                </a:solidFill>
              </a:rPr>
              <a:t>MIC==MIC’</a:t>
            </a:r>
          </a:p>
        </p:txBody>
      </p:sp>
      <p:pic>
        <p:nvPicPr>
          <p:cNvPr id="2" name="图片 1"/>
          <p:cNvPicPr>
            <a:picLocks noChangeAspect="1"/>
          </p:cNvPicPr>
          <p:nvPr/>
        </p:nvPicPr>
        <p:blipFill>
          <a:blip r:embed="rId5" cstate="print"/>
          <a:stretch>
            <a:fillRect/>
          </a:stretch>
        </p:blipFill>
        <p:spPr>
          <a:xfrm>
            <a:off x="2338977" y="1024443"/>
            <a:ext cx="4182958" cy="3060000"/>
          </a:xfrm>
          <a:prstGeom prst="rect">
            <a:avLst/>
          </a:prstGeom>
        </p:spPr>
      </p:pic>
      <p:sp>
        <p:nvSpPr>
          <p:cNvPr id="13" name="线形标注 1 12"/>
          <p:cNvSpPr/>
          <p:nvPr/>
        </p:nvSpPr>
        <p:spPr>
          <a:xfrm>
            <a:off x="6521935" y="1510120"/>
            <a:ext cx="2555076" cy="909169"/>
          </a:xfrm>
          <a:prstGeom prst="borderCallout1">
            <a:avLst>
              <a:gd name="adj1" fmla="val 51849"/>
              <a:gd name="adj2" fmla="val 53"/>
              <a:gd name="adj3" fmla="val 103367"/>
              <a:gd name="adj4" fmla="val -171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solidFill>
                  <a:srgbClr val="002060"/>
                </a:solidFill>
              </a:rPr>
              <a:t>MIC’=&lt;</a:t>
            </a:r>
            <a:r>
              <a:rPr lang="en-US" altLang="zh-CN" sz="1200" dirty="0">
                <a:solidFill>
                  <a:srgbClr val="002060"/>
                </a:solidFill>
              </a:rPr>
              <a:t>SSID</a:t>
            </a:r>
            <a:r>
              <a:rPr lang="zh-CN" altLang="en-US" sz="1200" dirty="0">
                <a:solidFill>
                  <a:srgbClr val="002060"/>
                </a:solidFill>
              </a:rPr>
              <a:t>、</a:t>
            </a:r>
            <a:r>
              <a:rPr lang="en-US" altLang="zh-CN" sz="1200" dirty="0">
                <a:solidFill>
                  <a:srgbClr val="002060"/>
                </a:solidFill>
              </a:rPr>
              <a:t>KEY</a:t>
            </a:r>
            <a:r>
              <a:rPr lang="zh-CN" altLang="en-US" sz="1200" dirty="0">
                <a:solidFill>
                  <a:srgbClr val="002060"/>
                </a:solidFill>
              </a:rPr>
              <a:t>、</a:t>
            </a:r>
            <a:r>
              <a:rPr lang="en-US" altLang="zh-CN" sz="1200" dirty="0" err="1">
                <a:solidFill>
                  <a:srgbClr val="002060"/>
                </a:solidFill>
              </a:rPr>
              <a:t>Snonce</a:t>
            </a:r>
            <a:r>
              <a:rPr lang="zh-CN" altLang="en-US" sz="1200" dirty="0">
                <a:solidFill>
                  <a:srgbClr val="002060"/>
                </a:solidFill>
              </a:rPr>
              <a:t>、</a:t>
            </a:r>
            <a:r>
              <a:rPr lang="en-US" altLang="zh-CN" sz="1200" dirty="0" err="1">
                <a:solidFill>
                  <a:srgbClr val="002060"/>
                </a:solidFill>
              </a:rPr>
              <a:t>Anonce</a:t>
            </a:r>
            <a:r>
              <a:rPr lang="zh-CN" altLang="en-US" sz="1200" dirty="0">
                <a:solidFill>
                  <a:srgbClr val="002060"/>
                </a:solidFill>
              </a:rPr>
              <a:t>、</a:t>
            </a:r>
            <a:r>
              <a:rPr lang="en-US" altLang="zh-CN" sz="1200" dirty="0" smtClean="0">
                <a:solidFill>
                  <a:srgbClr val="002060"/>
                </a:solidFill>
              </a:rPr>
              <a:t>MAC</a:t>
            </a:r>
            <a:r>
              <a:rPr lang="zh-CN" altLang="en-US" sz="1200" dirty="0" smtClean="0">
                <a:solidFill>
                  <a:srgbClr val="002060"/>
                </a:solidFill>
              </a:rPr>
              <a:t>（</a:t>
            </a:r>
            <a:r>
              <a:rPr lang="en-US" altLang="zh-CN" sz="1200" dirty="0" err="1" smtClean="0">
                <a:solidFill>
                  <a:srgbClr val="002060"/>
                </a:solidFill>
              </a:rPr>
              <a:t>Client&amp;AP</a:t>
            </a:r>
            <a:r>
              <a:rPr lang="zh-CN" altLang="en-US" sz="1200" dirty="0" smtClean="0">
                <a:solidFill>
                  <a:srgbClr val="002060"/>
                </a:solidFill>
              </a:rPr>
              <a:t>）</a:t>
            </a:r>
            <a:r>
              <a:rPr lang="en-US" altLang="zh-CN" sz="1200" dirty="0" smtClean="0">
                <a:solidFill>
                  <a:srgbClr val="002060"/>
                </a:solidFill>
              </a:rPr>
              <a:t>&gt;</a:t>
            </a:r>
          </a:p>
        </p:txBody>
      </p:sp>
    </p:spTree>
    <p:extLst>
      <p:ext uri="{BB962C8B-B14F-4D97-AF65-F5344CB8AC3E}">
        <p14:creationId xmlns:p14="http://schemas.microsoft.com/office/powerpoint/2010/main" xmlns="" val="264579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WPA2</a:t>
            </a:r>
            <a:r>
              <a:rPr lang="zh-CN" altLang="en-US" dirty="0" smtClean="0">
                <a:solidFill>
                  <a:srgbClr val="0099FF"/>
                </a:solidFill>
              </a:rPr>
              <a:t>加密协议</a:t>
            </a:r>
          </a:p>
        </p:txBody>
      </p:sp>
      <p:sp>
        <p:nvSpPr>
          <p:cNvPr id="11" name="矩形 32"/>
          <p:cNvSpPr>
            <a:spLocks noChangeArrowheads="1"/>
          </p:cNvSpPr>
          <p:nvPr/>
        </p:nvSpPr>
        <p:spPr bwMode="auto">
          <a:xfrm>
            <a:off x="970350" y="1496767"/>
            <a:ext cx="7491431" cy="1698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t>WPA2</a:t>
            </a:r>
            <a:r>
              <a:rPr lang="zh-CN" altLang="en-US" dirty="0" smtClean="0"/>
              <a:t>是</a:t>
            </a:r>
            <a:r>
              <a:rPr lang="zh-CN" altLang="en-US" dirty="0"/>
              <a:t>基于</a:t>
            </a:r>
            <a:r>
              <a:rPr lang="en-US" altLang="zh-CN" dirty="0" smtClean="0"/>
              <a:t>WPA</a:t>
            </a:r>
            <a:r>
              <a:rPr lang="zh-CN" altLang="en-US" dirty="0" smtClean="0"/>
              <a:t>但采取新加密算法的无线通信加密方式。</a:t>
            </a:r>
            <a:endParaRPr lang="en-US" altLang="zh-CN" dirty="0" smtClean="0"/>
          </a:p>
          <a:p>
            <a:pPr marL="342900" indent="-342900">
              <a:spcBef>
                <a:spcPct val="20000"/>
              </a:spcBef>
              <a:buFont typeface="Arial" panose="020B0604020202020204" pitchFamily="34" charset="0"/>
              <a:buChar char="•"/>
            </a:pPr>
            <a:r>
              <a:rPr lang="en-US" altLang="zh-CN" dirty="0" smtClean="0"/>
              <a:t>TKIP</a:t>
            </a:r>
          </a:p>
          <a:p>
            <a:pPr marL="342900" indent="-342900">
              <a:spcBef>
                <a:spcPct val="20000"/>
              </a:spcBef>
              <a:buFont typeface="Arial" panose="020B0604020202020204" pitchFamily="34" charset="0"/>
              <a:buChar char="•"/>
            </a:pPr>
            <a:r>
              <a:rPr lang="en-US" altLang="zh-CN" dirty="0" smtClean="0"/>
              <a:t>CCMP(</a:t>
            </a:r>
            <a:r>
              <a:rPr lang="en-US" altLang="zh-CN" dirty="0"/>
              <a:t>Counter CBC-MAC Protocol</a:t>
            </a:r>
            <a:r>
              <a:rPr lang="en-US" altLang="zh-CN" dirty="0" smtClean="0"/>
              <a:t>) = CTR + CBC-MAC</a:t>
            </a:r>
          </a:p>
          <a:p>
            <a:pPr marL="342900" indent="-342900">
              <a:spcBef>
                <a:spcPct val="20000"/>
              </a:spcBef>
              <a:buFont typeface="Arial" panose="020B0604020202020204" pitchFamily="34" charset="0"/>
              <a:buChar char="•"/>
            </a:pPr>
            <a:r>
              <a:rPr lang="en-US" altLang="zh-CN" dirty="0" smtClean="0"/>
              <a:t>CTR</a:t>
            </a:r>
            <a:r>
              <a:rPr lang="zh-CN" altLang="en-US" dirty="0" smtClean="0"/>
              <a:t>（</a:t>
            </a:r>
            <a:r>
              <a:rPr lang="en-US" altLang="zh-CN" dirty="0"/>
              <a:t>Advanced Encryption Standard (AES) in Counter</a:t>
            </a:r>
            <a:r>
              <a:rPr lang="zh-CN" altLang="en-US" dirty="0" smtClean="0"/>
              <a:t>）</a:t>
            </a:r>
            <a:endParaRPr lang="en-US" altLang="zh-CN" dirty="0" smtClean="0"/>
          </a:p>
          <a:p>
            <a:pPr marL="342900" indent="-342900">
              <a:spcBef>
                <a:spcPct val="20000"/>
              </a:spcBef>
              <a:buFont typeface="Arial" panose="020B0604020202020204" pitchFamily="34" charset="0"/>
              <a:buChar char="•"/>
            </a:pPr>
            <a:r>
              <a:rPr lang="en-US" altLang="zh-CN" dirty="0" smtClean="0"/>
              <a:t>CBC-MAC</a:t>
            </a:r>
            <a:r>
              <a:rPr lang="zh-CN" altLang="en-US" dirty="0" smtClean="0"/>
              <a:t>（</a:t>
            </a:r>
            <a:r>
              <a:rPr lang="en-US" altLang="zh-CN" dirty="0" smtClean="0"/>
              <a:t>Cipher </a:t>
            </a:r>
            <a:r>
              <a:rPr lang="en-US" altLang="zh-CN" dirty="0"/>
              <a:t>Block Chaining Message Authentication </a:t>
            </a:r>
            <a:r>
              <a:rPr lang="en-US" altLang="zh-CN" dirty="0" smtClean="0"/>
              <a:t>Code</a:t>
            </a:r>
            <a:r>
              <a:rPr lang="zh-CN" altLang="en-US" dirty="0" smtClean="0"/>
              <a:t>）</a:t>
            </a:r>
            <a:endParaRPr lang="en-US" altLang="zh-CN" dirty="0" smtClean="0"/>
          </a:p>
        </p:txBody>
      </p:sp>
    </p:spTree>
    <p:extLst>
      <p:ext uri="{BB962C8B-B14F-4D97-AF65-F5344CB8AC3E}">
        <p14:creationId xmlns:p14="http://schemas.microsoft.com/office/powerpoint/2010/main" xmlns="" val="21229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WPA2-PSK</a:t>
            </a:r>
            <a:r>
              <a:rPr lang="zh-CN" altLang="en-US" dirty="0" smtClean="0">
                <a:solidFill>
                  <a:srgbClr val="0099FF"/>
                </a:solidFill>
              </a:rPr>
              <a:t>破解</a:t>
            </a:r>
          </a:p>
        </p:txBody>
      </p:sp>
      <p:sp>
        <p:nvSpPr>
          <p:cNvPr id="11" name="矩形 32"/>
          <p:cNvSpPr>
            <a:spLocks noChangeArrowheads="1"/>
          </p:cNvSpPr>
          <p:nvPr/>
        </p:nvSpPr>
        <p:spPr bwMode="auto">
          <a:xfrm>
            <a:off x="970350" y="1496767"/>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sym typeface="Verdana" panose="020B0604030504040204" pitchFamily="34" charset="0"/>
              </a:rPr>
              <a:t>采用</a:t>
            </a:r>
            <a:r>
              <a:rPr lang="zh-CN" altLang="en-US" dirty="0">
                <a:sym typeface="Verdana" panose="020B0604030504040204" pitchFamily="34" charset="0"/>
              </a:rPr>
              <a:t>字典攻击</a:t>
            </a:r>
            <a:endParaRPr lang="en-US" altLang="zh-CN" dirty="0">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sym typeface="Verdana" panose="020B0604030504040204" pitchFamily="34" charset="0"/>
              </a:rPr>
              <a:t>入手</a:t>
            </a:r>
            <a:r>
              <a:rPr lang="zh-CN" altLang="en-US" dirty="0">
                <a:sym typeface="Verdana" panose="020B0604030504040204" pitchFamily="34" charset="0"/>
              </a:rPr>
              <a:t>点</a:t>
            </a:r>
            <a:r>
              <a:rPr lang="en-US" altLang="zh-CN" dirty="0">
                <a:sym typeface="Verdana" panose="020B0604030504040204" pitchFamily="34" charset="0"/>
              </a:rPr>
              <a:t>——</a:t>
            </a:r>
            <a:r>
              <a:rPr lang="zh-CN" altLang="en-US" dirty="0">
                <a:sym typeface="Verdana" panose="020B0604030504040204" pitchFamily="34" charset="0"/>
              </a:rPr>
              <a:t>四次</a:t>
            </a:r>
            <a:r>
              <a:rPr lang="zh-CN" altLang="en-US" dirty="0" smtClean="0">
                <a:sym typeface="Verdana" panose="020B0604030504040204" pitchFamily="34" charset="0"/>
              </a:rPr>
              <a:t>握手</a:t>
            </a:r>
            <a:endParaRPr lang="en-US" altLang="zh-CN" dirty="0" smtClean="0">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sym typeface="Verdana" panose="020B0604030504040204" pitchFamily="34" charset="0"/>
              </a:rPr>
              <a:t>破解所</a:t>
            </a:r>
            <a:r>
              <a:rPr lang="zh-CN" altLang="en-US" dirty="0">
                <a:sym typeface="Verdana" panose="020B0604030504040204" pitchFamily="34" charset="0"/>
              </a:rPr>
              <a:t>用</a:t>
            </a:r>
            <a:r>
              <a:rPr lang="zh-CN" altLang="en-US" dirty="0" smtClean="0">
                <a:sym typeface="Verdana" panose="020B0604030504040204" pitchFamily="34" charset="0"/>
              </a:rPr>
              <a:t>时间增加</a:t>
            </a:r>
            <a:endParaRPr lang="zh-CN" altLang="en-US" dirty="0">
              <a:sym typeface="Verdana" panose="020B0604030504040204" pitchFamily="34" charset="0"/>
            </a:endParaRPr>
          </a:p>
        </p:txBody>
      </p:sp>
      <p:pic>
        <p:nvPicPr>
          <p:cNvPr id="2" name="图片 1"/>
          <p:cNvPicPr>
            <a:picLocks noChangeAspect="1"/>
          </p:cNvPicPr>
          <p:nvPr/>
        </p:nvPicPr>
        <p:blipFill>
          <a:blip r:embed="rId5" cstate="print"/>
          <a:stretch>
            <a:fillRect/>
          </a:stretch>
        </p:blipFill>
        <p:spPr>
          <a:xfrm>
            <a:off x="4355511" y="1496487"/>
            <a:ext cx="3388073" cy="2478510"/>
          </a:xfrm>
          <a:prstGeom prst="rect">
            <a:avLst/>
          </a:prstGeom>
        </p:spPr>
      </p:pic>
      <p:sp>
        <p:nvSpPr>
          <p:cNvPr id="12" name="线形标注 1 11"/>
          <p:cNvSpPr/>
          <p:nvPr/>
        </p:nvSpPr>
        <p:spPr>
          <a:xfrm>
            <a:off x="6894124" y="2906074"/>
            <a:ext cx="1759489" cy="569225"/>
          </a:xfrm>
          <a:prstGeom prst="borderCallout1">
            <a:avLst>
              <a:gd name="adj1" fmla="val 51849"/>
              <a:gd name="adj2" fmla="val 53"/>
              <a:gd name="adj3" fmla="val 51720"/>
              <a:gd name="adj4" fmla="val -7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solidFill>
                  <a:srgbClr val="002060"/>
                </a:solidFill>
              </a:rPr>
              <a:t>MIC==MIC’</a:t>
            </a:r>
          </a:p>
        </p:txBody>
      </p:sp>
    </p:spTree>
    <p:extLst>
      <p:ext uri="{BB962C8B-B14F-4D97-AF65-F5344CB8AC3E}">
        <p14:creationId xmlns:p14="http://schemas.microsoft.com/office/powerpoint/2010/main" xmlns="" val="427627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rgbClr val="0099FF"/>
                </a:solidFill>
              </a:rPr>
              <a:t>WPA/WPA2</a:t>
            </a:r>
            <a:r>
              <a:rPr lang="zh-CN" altLang="en-US" dirty="0" smtClean="0">
                <a:solidFill>
                  <a:srgbClr val="0099FF"/>
                </a:solidFill>
              </a:rPr>
              <a:t>加密破解</a:t>
            </a:r>
          </a:p>
        </p:txBody>
      </p:sp>
      <p:grpSp>
        <p:nvGrpSpPr>
          <p:cNvPr id="2" name="组合 1"/>
          <p:cNvGrpSpPr/>
          <p:nvPr/>
        </p:nvGrpSpPr>
        <p:grpSpPr>
          <a:xfrm>
            <a:off x="1752583" y="1573759"/>
            <a:ext cx="2400855" cy="1472108"/>
            <a:chOff x="735767" y="1322811"/>
            <a:chExt cx="2400855" cy="1472108"/>
          </a:xfrm>
        </p:grpSpPr>
        <p:pic>
          <p:nvPicPr>
            <p:cNvPr id="5" name="图片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12618" y="1322811"/>
              <a:ext cx="1192407" cy="1058051"/>
            </a:xfrm>
            <a:prstGeom prst="rect">
              <a:avLst/>
            </a:prstGeom>
          </p:spPr>
        </p:pic>
        <p:sp>
          <p:nvSpPr>
            <p:cNvPr id="6" name="文本框 5"/>
            <p:cNvSpPr txBox="1"/>
            <p:nvPr/>
          </p:nvSpPr>
          <p:spPr>
            <a:xfrm>
              <a:off x="735767" y="2425587"/>
              <a:ext cx="2400855" cy="369332"/>
            </a:xfrm>
            <a:prstGeom prst="rect">
              <a:avLst/>
            </a:prstGeom>
            <a:noFill/>
          </p:spPr>
          <p:txBody>
            <a:bodyPr wrap="square" rtlCol="0">
              <a:spAutoFit/>
            </a:bodyPr>
            <a:lstStyle/>
            <a:p>
              <a:r>
                <a:rPr lang="en-US" dirty="0" err="1" smtClean="0"/>
                <a:t>Minidwep</a:t>
              </a:r>
              <a:r>
                <a:rPr lang="zh-CN" altLang="en-US" b="1" dirty="0" smtClean="0"/>
                <a:t>（水滴）</a:t>
              </a:r>
              <a:endParaRPr lang="en-US" b="1" dirty="0"/>
            </a:p>
          </p:txBody>
        </p:sp>
      </p:grpSp>
      <p:sp>
        <p:nvSpPr>
          <p:cNvPr id="8" name="文本框 7"/>
          <p:cNvSpPr txBox="1"/>
          <p:nvPr/>
        </p:nvSpPr>
        <p:spPr>
          <a:xfrm>
            <a:off x="3806125" y="2015906"/>
            <a:ext cx="3817749" cy="923330"/>
          </a:xfrm>
          <a:prstGeom prst="rect">
            <a:avLst/>
          </a:prstGeom>
          <a:noFill/>
        </p:spPr>
        <p:txBody>
          <a:bodyPr wrap="square" rtlCol="0">
            <a:spAutoFit/>
          </a:bodyPr>
          <a:lstStyle/>
          <a:p>
            <a:r>
              <a:rPr lang="zh-CN" altLang="en-US" dirty="0" smtClean="0"/>
              <a:t>是</a:t>
            </a:r>
            <a:r>
              <a:rPr lang="en-US" altLang="zh-CN" dirty="0" smtClean="0"/>
              <a:t>Linux</a:t>
            </a:r>
            <a:r>
              <a:rPr lang="zh-CN" altLang="en-US" dirty="0" smtClean="0"/>
              <a:t>下的一款无线破解工具，可以抓取握手包并自带破解字典</a:t>
            </a:r>
            <a:endParaRPr lang="en-US" altLang="zh-CN" dirty="0" smtClean="0"/>
          </a:p>
          <a:p>
            <a:endParaRPr lang="en-US" altLang="zh-CN" dirty="0"/>
          </a:p>
        </p:txBody>
      </p:sp>
      <p:sp>
        <p:nvSpPr>
          <p:cNvPr id="3" name="动作按钮: 前进或下一项 2">
            <a:hlinkClick r:id="rId6" action="ppaction://program" highlightClick="1"/>
          </p:cNvPr>
          <p:cNvSpPr/>
          <p:nvPr/>
        </p:nvSpPr>
        <p:spPr>
          <a:xfrm>
            <a:off x="6660957" y="4156476"/>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矩形 3"/>
          <p:cNvSpPr/>
          <p:nvPr/>
        </p:nvSpPr>
        <p:spPr>
          <a:xfrm>
            <a:off x="3806125" y="2914248"/>
            <a:ext cx="4572000" cy="646331"/>
          </a:xfrm>
          <a:prstGeom prst="rect">
            <a:avLst/>
          </a:prstGeom>
        </p:spPr>
        <p:txBody>
          <a:bodyPr>
            <a:spAutoFit/>
          </a:bodyPr>
          <a:lstStyle/>
          <a:p>
            <a:r>
              <a:rPr lang="zh-CN" altLang="en-US" dirty="0"/>
              <a:t>扫描无线环境</a:t>
            </a:r>
            <a:r>
              <a:rPr lang="en-US" altLang="zh-CN" dirty="0"/>
              <a:t>——</a:t>
            </a:r>
            <a:r>
              <a:rPr lang="zh-CN" altLang="en-US" dirty="0"/>
              <a:t>选择破解目标</a:t>
            </a:r>
            <a:r>
              <a:rPr lang="en-US" altLang="zh-CN" dirty="0" smtClean="0"/>
              <a:t>——</a:t>
            </a:r>
            <a:r>
              <a:rPr lang="zh-CN" altLang="en-US" dirty="0"/>
              <a:t>获取握手</a:t>
            </a:r>
            <a:r>
              <a:rPr lang="zh-CN" altLang="en-US" dirty="0" smtClean="0"/>
              <a:t>包</a:t>
            </a:r>
            <a:r>
              <a:rPr lang="en-US" altLang="zh-CN" dirty="0"/>
              <a:t>——</a:t>
            </a:r>
            <a:r>
              <a:rPr lang="zh-CN" altLang="en-US" dirty="0" smtClean="0"/>
              <a:t>使用</a:t>
            </a:r>
            <a:r>
              <a:rPr lang="zh-CN" altLang="en-US" dirty="0"/>
              <a:t>字典</a:t>
            </a:r>
            <a:r>
              <a:rPr lang="zh-CN" altLang="en-US" dirty="0" smtClean="0"/>
              <a:t>破解</a:t>
            </a:r>
            <a:r>
              <a:rPr lang="en-US" altLang="zh-CN" dirty="0"/>
              <a:t>——</a:t>
            </a:r>
            <a:r>
              <a:rPr lang="zh-CN" altLang="en-US" dirty="0" smtClean="0"/>
              <a:t>破解</a:t>
            </a:r>
            <a:r>
              <a:rPr lang="zh-CN" altLang="en-US" dirty="0"/>
              <a:t>成功</a:t>
            </a:r>
          </a:p>
        </p:txBody>
      </p:sp>
    </p:spTree>
    <p:extLst>
      <p:ext uri="{BB962C8B-B14F-4D97-AF65-F5344CB8AC3E}">
        <p14:creationId xmlns:p14="http://schemas.microsoft.com/office/powerpoint/2010/main" xmlns="" val="87660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没办法了吧？</a:t>
            </a:r>
          </a:p>
        </p:txBody>
      </p:sp>
      <p:sp>
        <p:nvSpPr>
          <p:cNvPr id="8" name="文本框 7"/>
          <p:cNvSpPr txBox="1"/>
          <p:nvPr/>
        </p:nvSpPr>
        <p:spPr>
          <a:xfrm>
            <a:off x="3806125" y="2015906"/>
            <a:ext cx="3817749" cy="369332"/>
          </a:xfrm>
          <a:prstGeom prst="rect">
            <a:avLst/>
          </a:prstGeom>
          <a:noFill/>
        </p:spPr>
        <p:txBody>
          <a:bodyPr wrap="square" rtlCol="0">
            <a:spAutoFit/>
          </a:bodyPr>
          <a:lstStyle/>
          <a:p>
            <a:endParaRPr lang="en-US" altLang="zh-CN" dirty="0"/>
          </a:p>
        </p:txBody>
      </p:sp>
      <p:pic>
        <p:nvPicPr>
          <p:cNvPr id="15" name="图片 14" descr="u=3750647925,1090695911&amp;fm=21&amp;gp=0.jpg"/>
          <p:cNvPicPr>
            <a:picLocks noChangeAspect="1"/>
          </p:cNvPicPr>
          <p:nvPr/>
        </p:nvPicPr>
        <p:blipFill>
          <a:blip r:embed="rId5" cstate="print"/>
          <a:stretch>
            <a:fillRect/>
          </a:stretch>
        </p:blipFill>
        <p:spPr>
          <a:xfrm>
            <a:off x="2987274" y="1635321"/>
            <a:ext cx="3241486" cy="2160990"/>
          </a:xfrm>
          <a:prstGeom prst="rect">
            <a:avLst/>
          </a:prstGeom>
        </p:spPr>
      </p:pic>
    </p:spTree>
    <p:extLst>
      <p:ext uri="{BB962C8B-B14F-4D97-AF65-F5344CB8AC3E}">
        <p14:creationId xmlns:p14="http://schemas.microsoft.com/office/powerpoint/2010/main" xmlns="" val="876609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pPr eaLnBrk="1" hangingPunct="1"/>
            <a:r>
              <a:rPr lang="zh-CN" altLang="en-US" dirty="0" smtClean="0">
                <a:solidFill>
                  <a:srgbClr val="0099FF"/>
                </a:solidFill>
              </a:rPr>
              <a:t>破解新趋势</a:t>
            </a:r>
            <a:r>
              <a:rPr lang="en-US" altLang="zh-CN" dirty="0" smtClean="0">
                <a:solidFill>
                  <a:srgbClr val="0099FF"/>
                </a:solidFill>
              </a:rPr>
              <a:t>——GPU</a:t>
            </a:r>
            <a:r>
              <a:rPr lang="zh-CN" altLang="en-US" dirty="0" smtClean="0">
                <a:solidFill>
                  <a:srgbClr val="0099FF"/>
                </a:solidFill>
              </a:rPr>
              <a:t>破解</a:t>
            </a:r>
          </a:p>
        </p:txBody>
      </p:sp>
      <p:sp>
        <p:nvSpPr>
          <p:cNvPr id="11" name="矩形 32"/>
          <p:cNvSpPr>
            <a:spLocks noChangeArrowheads="1"/>
          </p:cNvSpPr>
          <p:nvPr/>
        </p:nvSpPr>
        <p:spPr bwMode="auto">
          <a:xfrm>
            <a:off x="898317" y="1226660"/>
            <a:ext cx="7491431" cy="2696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t>通用计算</a:t>
            </a:r>
            <a:endParaRPr lang="en-US" altLang="zh-CN" dirty="0" smtClean="0"/>
          </a:p>
          <a:p>
            <a:pPr marL="1085850" lvl="1" indent="-342900">
              <a:spcBef>
                <a:spcPct val="20000"/>
              </a:spcBef>
              <a:buFont typeface="Arial" panose="020B0604020202020204" pitchFamily="34" charset="0"/>
              <a:buChar char="•"/>
            </a:pPr>
            <a:r>
              <a:rPr lang="en-US" altLang="zh-CN" dirty="0" smtClean="0"/>
              <a:t>2000</a:t>
            </a:r>
            <a:r>
              <a:rPr lang="zh-CN" altLang="en-US" dirty="0" smtClean="0"/>
              <a:t>年以前 </a:t>
            </a:r>
            <a:r>
              <a:rPr lang="en-US" altLang="zh-CN" dirty="0" smtClean="0"/>
              <a:t>CPU</a:t>
            </a:r>
          </a:p>
          <a:p>
            <a:pPr marL="1085850" lvl="1" indent="-342900">
              <a:spcBef>
                <a:spcPct val="20000"/>
              </a:spcBef>
              <a:buFont typeface="Arial" panose="020B0604020202020204" pitchFamily="34" charset="0"/>
              <a:buChar char="•"/>
            </a:pPr>
            <a:r>
              <a:rPr lang="en-US" altLang="zh-CN" dirty="0" smtClean="0"/>
              <a:t>2000</a:t>
            </a:r>
            <a:r>
              <a:rPr lang="zh-CN" altLang="en-US" dirty="0" smtClean="0"/>
              <a:t>年以后 </a:t>
            </a:r>
            <a:r>
              <a:rPr lang="en-US" altLang="zh-CN" dirty="0" smtClean="0"/>
              <a:t>GPU</a:t>
            </a:r>
          </a:p>
          <a:p>
            <a:pPr marL="1485900" lvl="2" indent="-342900">
              <a:spcBef>
                <a:spcPct val="20000"/>
              </a:spcBef>
              <a:buFont typeface="Arial" panose="020B0604020202020204" pitchFamily="34" charset="0"/>
              <a:buChar char="•"/>
            </a:pPr>
            <a:r>
              <a:rPr lang="zh-CN" altLang="en-US" dirty="0"/>
              <a:t>技术进步</a:t>
            </a:r>
            <a:endParaRPr lang="en-US" altLang="zh-CN" dirty="0"/>
          </a:p>
          <a:p>
            <a:pPr marL="1485900" lvl="2" indent="-342900">
              <a:spcBef>
                <a:spcPct val="20000"/>
              </a:spcBef>
              <a:buFont typeface="Arial" panose="020B0604020202020204" pitchFamily="34" charset="0"/>
              <a:buChar char="•"/>
            </a:pPr>
            <a:r>
              <a:rPr lang="zh-CN" altLang="en-US" dirty="0"/>
              <a:t>可编程技术发展</a:t>
            </a:r>
            <a:endParaRPr lang="en-US" altLang="zh-CN" dirty="0"/>
          </a:p>
          <a:p>
            <a:pPr marL="1085850" lvl="1" indent="-342900">
              <a:spcBef>
                <a:spcPct val="20000"/>
              </a:spcBef>
              <a:buFont typeface="Arial" panose="020B0604020202020204" pitchFamily="34" charset="0"/>
              <a:buChar char="•"/>
            </a:pPr>
            <a:r>
              <a:rPr lang="en-US" altLang="zh-CN" dirty="0" smtClean="0"/>
              <a:t>2004</a:t>
            </a:r>
            <a:r>
              <a:rPr lang="zh-CN" altLang="en-US" dirty="0" smtClean="0"/>
              <a:t>年，</a:t>
            </a:r>
            <a:r>
              <a:rPr lang="en-US" altLang="zh-CN" dirty="0" smtClean="0"/>
              <a:t>GPU</a:t>
            </a:r>
            <a:r>
              <a:rPr lang="zh-CN" altLang="en-US" dirty="0" smtClean="0"/>
              <a:t>集群模拟城市气流</a:t>
            </a:r>
            <a:endParaRPr lang="en-US" altLang="zh-CN" dirty="0" smtClean="0"/>
          </a:p>
          <a:p>
            <a:pPr marL="1085850" lvl="1" indent="-342900">
              <a:spcBef>
                <a:spcPct val="20000"/>
              </a:spcBef>
              <a:buFont typeface="Arial" panose="020B0604020202020204" pitchFamily="34" charset="0"/>
              <a:buChar char="•"/>
            </a:pPr>
            <a:r>
              <a:rPr lang="en-US" altLang="zh-CN" dirty="0" smtClean="0"/>
              <a:t>2006</a:t>
            </a:r>
            <a:r>
              <a:rPr lang="zh-CN" altLang="en-US" dirty="0" smtClean="0"/>
              <a:t>年，分子研究中的科学计算任务</a:t>
            </a:r>
            <a:endParaRPr lang="en-US" altLang="zh-CN" dirty="0" smtClean="0"/>
          </a:p>
          <a:p>
            <a:pPr marL="1085850" lvl="1" indent="-342900">
              <a:spcBef>
                <a:spcPct val="20000"/>
              </a:spcBef>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xmlns="" val="428739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pPr eaLnBrk="1" hangingPunct="1"/>
            <a:r>
              <a:rPr lang="zh-CN" altLang="en-US" dirty="0" smtClean="0">
                <a:solidFill>
                  <a:srgbClr val="0099FF"/>
                </a:solidFill>
              </a:rPr>
              <a:t>破解新趋势</a:t>
            </a:r>
            <a:r>
              <a:rPr lang="en-US" altLang="zh-CN" dirty="0" smtClean="0">
                <a:solidFill>
                  <a:srgbClr val="0099FF"/>
                </a:solidFill>
              </a:rPr>
              <a:t>——GPU</a:t>
            </a:r>
            <a:r>
              <a:rPr lang="zh-CN" altLang="en-US" dirty="0" smtClean="0">
                <a:solidFill>
                  <a:srgbClr val="0099FF"/>
                </a:solidFill>
              </a:rPr>
              <a:t>破解</a:t>
            </a:r>
          </a:p>
        </p:txBody>
      </p:sp>
      <p:sp>
        <p:nvSpPr>
          <p:cNvPr id="11" name="矩形 32"/>
          <p:cNvSpPr>
            <a:spLocks noChangeArrowheads="1"/>
          </p:cNvSpPr>
          <p:nvPr/>
        </p:nvSpPr>
        <p:spPr bwMode="auto">
          <a:xfrm>
            <a:off x="509588" y="1182620"/>
            <a:ext cx="7491431" cy="1366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t>GPU——</a:t>
            </a:r>
            <a:r>
              <a:rPr lang="zh-CN" altLang="en-US" dirty="0" smtClean="0"/>
              <a:t>图形处理器</a:t>
            </a:r>
            <a:endParaRPr lang="en-US" altLang="zh-CN" dirty="0" smtClean="0"/>
          </a:p>
          <a:p>
            <a:pPr marL="342900" indent="-342900">
              <a:spcBef>
                <a:spcPct val="20000"/>
              </a:spcBef>
              <a:buFont typeface="Arial" panose="020B0604020202020204" pitchFamily="34" charset="0"/>
              <a:buChar char="•"/>
            </a:pPr>
            <a:r>
              <a:rPr lang="en-US" altLang="zh-CN" dirty="0" smtClean="0"/>
              <a:t>GPU VS CPU</a:t>
            </a:r>
          </a:p>
          <a:p>
            <a:pPr marL="1085850" lvl="1" indent="-342900">
              <a:spcBef>
                <a:spcPct val="20000"/>
              </a:spcBef>
              <a:buFont typeface="Arial" panose="020B0604020202020204" pitchFamily="34" charset="0"/>
              <a:buChar char="•"/>
            </a:pPr>
            <a:r>
              <a:rPr lang="en-US" altLang="zh-CN" dirty="0"/>
              <a:t>CPU</a:t>
            </a:r>
            <a:r>
              <a:rPr lang="zh-CN" altLang="en-US" dirty="0"/>
              <a:t>擅长做最小周期长、重复少的</a:t>
            </a:r>
            <a:r>
              <a:rPr lang="zh-CN" altLang="en-US" dirty="0" smtClean="0"/>
              <a:t>事</a:t>
            </a:r>
            <a:endParaRPr lang="en-US" altLang="zh-CN" dirty="0" smtClean="0"/>
          </a:p>
          <a:p>
            <a:pPr marL="1085850" lvl="1" indent="-342900">
              <a:spcBef>
                <a:spcPct val="20000"/>
              </a:spcBef>
              <a:buFont typeface="Arial" panose="020B0604020202020204" pitchFamily="34" charset="0"/>
              <a:buChar char="•"/>
            </a:pPr>
            <a:r>
              <a:rPr lang="en-US" altLang="zh-CN" dirty="0" smtClean="0"/>
              <a:t>GPU</a:t>
            </a:r>
            <a:r>
              <a:rPr lang="zh-CN" altLang="en-US" dirty="0"/>
              <a:t>擅长做最小周期短、大量重复的事</a:t>
            </a:r>
            <a:endParaRPr lang="en-US" altLang="zh-CN" dirty="0" smtClean="0"/>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96182" y="1995472"/>
            <a:ext cx="3923809" cy="2676190"/>
          </a:xfrm>
          <a:prstGeom prst="rect">
            <a:avLst/>
          </a:prstGeom>
        </p:spPr>
      </p:pic>
      <p:sp>
        <p:nvSpPr>
          <p:cNvPr id="4" name="矩形 3"/>
          <p:cNvSpPr/>
          <p:nvPr/>
        </p:nvSpPr>
        <p:spPr>
          <a:xfrm>
            <a:off x="5745748" y="3257102"/>
            <a:ext cx="595035" cy="461665"/>
          </a:xfrm>
          <a:prstGeom prst="rect">
            <a:avLst/>
          </a:prstGeom>
          <a:noFill/>
        </p:spPr>
        <p:txBody>
          <a:bodyPr wrap="none" lIns="91440" tIns="45720" rIns="91440" bIns="45720">
            <a:spAutoFit/>
          </a:bodyPr>
          <a:lstStyle/>
          <a:p>
            <a:pPr algn="ctr"/>
            <a:r>
              <a:rPr lang="en-US" altLang="zh-CN" sz="2400" b="0" cap="none" spc="0" dirty="0" smtClean="0">
                <a:ln w="0"/>
                <a:solidFill>
                  <a:srgbClr val="FF0000"/>
                </a:solidFill>
                <a:effectLst>
                  <a:outerShdw blurRad="38100" dist="19050" dir="2700000" algn="tl" rotWithShape="0">
                    <a:schemeClr val="dk1">
                      <a:alpha val="40000"/>
                    </a:schemeClr>
                  </a:outerShdw>
                </a:effectLst>
              </a:rPr>
              <a:t>VS</a:t>
            </a:r>
            <a:endParaRPr lang="zh-CN" altLang="en-US" sz="2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xmlns="" val="9371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pPr eaLnBrk="1" hangingPunct="1"/>
            <a:r>
              <a:rPr lang="zh-CN" altLang="en-US" dirty="0" smtClean="0">
                <a:solidFill>
                  <a:srgbClr val="0099FF"/>
                </a:solidFill>
              </a:rPr>
              <a:t>破解新趋势</a:t>
            </a:r>
            <a:r>
              <a:rPr lang="en-US" altLang="zh-CN" dirty="0" smtClean="0">
                <a:solidFill>
                  <a:srgbClr val="0099FF"/>
                </a:solidFill>
              </a:rPr>
              <a:t>——GPU</a:t>
            </a:r>
            <a:r>
              <a:rPr lang="zh-CN" altLang="en-US" dirty="0" smtClean="0">
                <a:solidFill>
                  <a:srgbClr val="0099FF"/>
                </a:solidFill>
              </a:rPr>
              <a:t>破解</a:t>
            </a:r>
          </a:p>
        </p:txBody>
      </p:sp>
      <p:sp>
        <p:nvSpPr>
          <p:cNvPr id="11" name="矩形 32"/>
          <p:cNvSpPr>
            <a:spLocks noChangeArrowheads="1"/>
          </p:cNvSpPr>
          <p:nvPr/>
        </p:nvSpPr>
        <p:spPr bwMode="auto">
          <a:xfrm>
            <a:off x="970350" y="1496767"/>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t>破解速度的瓶颈</a:t>
            </a:r>
            <a:endParaRPr lang="en-US" altLang="zh-CN" dirty="0" smtClean="0"/>
          </a:p>
          <a:p>
            <a:pPr marL="1085850" lvl="1" indent="-342900">
              <a:spcBef>
                <a:spcPct val="20000"/>
              </a:spcBef>
              <a:buFont typeface="Arial" panose="020B0604020202020204" pitchFamily="34" charset="0"/>
              <a:buChar char="•"/>
            </a:pPr>
            <a:r>
              <a:rPr lang="en-US" altLang="zh-CN" dirty="0" smtClean="0"/>
              <a:t>SHA1_PRF</a:t>
            </a:r>
            <a:r>
              <a:rPr lang="zh-CN" altLang="en-US" dirty="0" smtClean="0"/>
              <a:t>，</a:t>
            </a:r>
            <a:r>
              <a:rPr lang="en-US" altLang="zh-CN" dirty="0" smtClean="0"/>
              <a:t>HMAC_MD5</a:t>
            </a:r>
            <a:r>
              <a:rPr lang="zh-CN" altLang="en-US" dirty="0" smtClean="0"/>
              <a:t>，</a:t>
            </a:r>
            <a:r>
              <a:rPr lang="en-US" altLang="zh-CN" dirty="0" smtClean="0"/>
              <a:t>HMAC_SHA1</a:t>
            </a:r>
            <a:endParaRPr lang="en-US" altLang="zh-CN" dirty="0"/>
          </a:p>
          <a:p>
            <a:pPr marL="1085850" lvl="1" indent="-342900">
              <a:spcBef>
                <a:spcPct val="20000"/>
              </a:spcBef>
              <a:buFont typeface="Arial" panose="020B0604020202020204" pitchFamily="34" charset="0"/>
              <a:buChar char="•"/>
            </a:pPr>
            <a:r>
              <a:rPr lang="zh-CN" altLang="en-US" dirty="0" smtClean="0"/>
              <a:t>计算</a:t>
            </a:r>
            <a:r>
              <a:rPr lang="en-US" altLang="zh-CN" dirty="0" smtClean="0"/>
              <a:t>SHA1</a:t>
            </a:r>
            <a:r>
              <a:rPr lang="zh-CN" altLang="en-US" dirty="0" smtClean="0"/>
              <a:t>、</a:t>
            </a:r>
            <a:r>
              <a:rPr lang="en-US" altLang="zh-CN" dirty="0" smtClean="0"/>
              <a:t>MD5</a:t>
            </a:r>
          </a:p>
        </p:txBody>
      </p:sp>
    </p:spTree>
    <p:extLst>
      <p:ext uri="{BB962C8B-B14F-4D97-AF65-F5344CB8AC3E}">
        <p14:creationId xmlns:p14="http://schemas.microsoft.com/office/powerpoint/2010/main" xmlns="" val="538916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152" y="1275156"/>
            <a:ext cx="7491432" cy="830997"/>
          </a:xfrm>
          <a:prstGeom prst="rect">
            <a:avLst/>
          </a:prstGeom>
          <a:noFill/>
        </p:spPr>
        <p:txBody>
          <a:bodyPr wrap="square" rtlCol="0">
            <a:spAutoFit/>
          </a:bodyPr>
          <a:lstStyle/>
          <a:p>
            <a:r>
              <a:rPr lang="zh-CN" altLang="en-US" sz="1600" b="1" dirty="0" smtClean="0">
                <a:solidFill>
                  <a:schemeClr val="bg1"/>
                </a:solidFill>
                <a:latin typeface="+mn-lt"/>
                <a:ea typeface="+mj-ea"/>
              </a:rPr>
              <a:t>沙龙活动宗旨，小众，干货，深度，交流</a:t>
            </a:r>
            <a:r>
              <a:rPr lang="en-US" altLang="zh-CN" sz="1600" b="1" dirty="0" smtClean="0">
                <a:solidFill>
                  <a:schemeClr val="bg1"/>
                </a:solidFill>
                <a:latin typeface="+mn-lt"/>
                <a:ea typeface="+mj-ea"/>
              </a:rPr>
              <a:t/>
            </a:r>
            <a:br>
              <a:rPr lang="en-US" altLang="zh-CN" sz="1600" b="1" dirty="0" smtClean="0">
                <a:solidFill>
                  <a:schemeClr val="bg1"/>
                </a:solidFill>
                <a:latin typeface="+mn-lt"/>
                <a:ea typeface="+mj-ea"/>
              </a:rPr>
            </a:br>
            <a:endParaRPr lang="en-US" altLang="zh-CN" sz="1600" b="1" dirty="0" smtClean="0">
              <a:solidFill>
                <a:schemeClr val="bg1"/>
              </a:solidFill>
              <a:latin typeface="+mn-lt"/>
              <a:ea typeface="+mj-ea"/>
            </a:endParaRPr>
          </a:p>
          <a:p>
            <a:r>
              <a:rPr lang="zh-CN" altLang="en-US" sz="1600" b="1" dirty="0" smtClean="0">
                <a:solidFill>
                  <a:schemeClr val="bg1"/>
                </a:solidFill>
                <a:latin typeface="+mn-lt"/>
                <a:ea typeface="+mj-ea"/>
              </a:rPr>
              <a:t>拒绝硬性植入广告</a:t>
            </a:r>
            <a:endParaRPr lang="zh-CN" altLang="en-US" sz="1600" b="1" dirty="0">
              <a:solidFill>
                <a:schemeClr val="bg1"/>
              </a:solidFill>
              <a:latin typeface="+mn-lt"/>
              <a:ea typeface="+mj-ea"/>
            </a:endParaRPr>
          </a:p>
        </p:txBody>
      </p:sp>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pPr eaLnBrk="1" hangingPunct="1"/>
            <a:r>
              <a:rPr lang="zh-CN" altLang="en-US" dirty="0" smtClean="0">
                <a:solidFill>
                  <a:srgbClr val="0099FF"/>
                </a:solidFill>
              </a:rPr>
              <a:t>破解新趋势</a:t>
            </a:r>
            <a:r>
              <a:rPr lang="en-US" altLang="zh-CN" dirty="0" smtClean="0">
                <a:solidFill>
                  <a:srgbClr val="0099FF"/>
                </a:solidFill>
              </a:rPr>
              <a:t>——GPU</a:t>
            </a:r>
            <a:r>
              <a:rPr lang="zh-CN" altLang="en-US" dirty="0" smtClean="0">
                <a:solidFill>
                  <a:srgbClr val="0099FF"/>
                </a:solidFill>
              </a:rPr>
              <a:t>破解</a:t>
            </a:r>
          </a:p>
        </p:txBody>
      </p:sp>
      <p:sp>
        <p:nvSpPr>
          <p:cNvPr id="11" name="矩形 32"/>
          <p:cNvSpPr>
            <a:spLocks noChangeArrowheads="1"/>
          </p:cNvSpPr>
          <p:nvPr/>
        </p:nvSpPr>
        <p:spPr bwMode="auto">
          <a:xfrm>
            <a:off x="2286000" y="1456971"/>
            <a:ext cx="7491431" cy="1366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err="1" smtClean="0"/>
              <a:t>Oclhashcat</a:t>
            </a:r>
            <a:r>
              <a:rPr lang="en-US" altLang="zh-CN" dirty="0" smtClean="0"/>
              <a:t>-plus</a:t>
            </a:r>
          </a:p>
          <a:p>
            <a:pPr marL="342900" indent="-342900">
              <a:spcBef>
                <a:spcPct val="20000"/>
              </a:spcBef>
              <a:buFont typeface="Arial" panose="020B0604020202020204" pitchFamily="34" charset="0"/>
              <a:buChar char="•"/>
            </a:pPr>
            <a:r>
              <a:rPr lang="zh-CN" altLang="en-US" dirty="0"/>
              <a:t>支持的算法高达</a:t>
            </a:r>
            <a:r>
              <a:rPr lang="en-US" altLang="zh-CN" dirty="0"/>
              <a:t>77</a:t>
            </a:r>
            <a:r>
              <a:rPr lang="zh-CN" altLang="en-US" dirty="0" smtClean="0"/>
              <a:t>种</a:t>
            </a:r>
            <a:endParaRPr lang="en-US" altLang="zh-CN" dirty="0" smtClean="0"/>
          </a:p>
          <a:p>
            <a:pPr marL="342900" indent="-342900">
              <a:spcBef>
                <a:spcPct val="20000"/>
              </a:spcBef>
              <a:buFont typeface="Arial" panose="020B0604020202020204" pitchFamily="34" charset="0"/>
              <a:buChar char="•"/>
            </a:pPr>
            <a:r>
              <a:rPr lang="en-US" altLang="zh-CN" dirty="0" smtClean="0"/>
              <a:t>GPU: 8x </a:t>
            </a:r>
            <a:r>
              <a:rPr lang="en-US" altLang="zh-CN" dirty="0"/>
              <a:t>AMD R9 </a:t>
            </a:r>
            <a:r>
              <a:rPr lang="en-US" altLang="zh-CN" dirty="0" smtClean="0"/>
              <a:t>290X  =  1336K/S   1K=1000Key</a:t>
            </a:r>
          </a:p>
          <a:p>
            <a:pPr marL="342900" indent="-342900">
              <a:spcBef>
                <a:spcPct val="20000"/>
              </a:spcBef>
              <a:buFont typeface="Arial" panose="020B0604020202020204" pitchFamily="34" charset="0"/>
              <a:buChar char="•"/>
            </a:pPr>
            <a:r>
              <a:rPr lang="en-US" altLang="zh-CN" dirty="0" smtClean="0"/>
              <a:t>CPU: i7 4700MQ 2672 Key/s</a:t>
            </a:r>
          </a:p>
        </p:txBody>
      </p:sp>
      <p:pic>
        <p:nvPicPr>
          <p:cNvPr id="2" name="图片 1"/>
          <p:cNvPicPr>
            <a:picLocks noChangeAspect="1"/>
          </p:cNvPicPr>
          <p:nvPr/>
        </p:nvPicPr>
        <p:blipFill>
          <a:blip r:embed="rId5" cstate="print"/>
          <a:stretch>
            <a:fillRect/>
          </a:stretch>
        </p:blipFill>
        <p:spPr>
          <a:xfrm>
            <a:off x="862077" y="1640235"/>
            <a:ext cx="1028571" cy="1000000"/>
          </a:xfrm>
          <a:prstGeom prst="rect">
            <a:avLst/>
          </a:prstGeom>
        </p:spPr>
      </p:pic>
      <p:pic>
        <p:nvPicPr>
          <p:cNvPr id="3" name="图片 2"/>
          <p:cNvPicPr>
            <a:picLocks noChangeAspect="1"/>
          </p:cNvPicPr>
          <p:nvPr/>
        </p:nvPicPr>
        <p:blipFill>
          <a:blip r:embed="rId6" cstate="print"/>
          <a:stretch>
            <a:fillRect/>
          </a:stretch>
        </p:blipFill>
        <p:spPr>
          <a:xfrm>
            <a:off x="5148264" y="2855935"/>
            <a:ext cx="3181164" cy="2079596"/>
          </a:xfrm>
          <a:prstGeom prst="rect">
            <a:avLst/>
          </a:prstGeom>
        </p:spPr>
      </p:pic>
    </p:spTree>
    <p:extLst>
      <p:ext uri="{BB962C8B-B14F-4D97-AF65-F5344CB8AC3E}">
        <p14:creationId xmlns:p14="http://schemas.microsoft.com/office/powerpoint/2010/main" xmlns="" val="32980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没有买卖就没有杀害</a:t>
            </a:r>
          </a:p>
        </p:txBody>
      </p:sp>
      <p:sp>
        <p:nvSpPr>
          <p:cNvPr id="11" name="矩形 32"/>
          <p:cNvSpPr>
            <a:spLocks noChangeArrowheads="1"/>
          </p:cNvSpPr>
          <p:nvPr/>
        </p:nvSpPr>
        <p:spPr bwMode="auto">
          <a:xfrm>
            <a:off x="394086" y="1635321"/>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dirty="0" smtClean="0"/>
              <a:t>有人在做这个生意，专业云跑包，给钱就可以给你跑</a:t>
            </a:r>
            <a:r>
              <a:rPr lang="en-US" altLang="zh-CN" dirty="0" err="1" smtClean="0"/>
              <a:t>wifi</a:t>
            </a:r>
            <a:r>
              <a:rPr lang="zh-CN" altLang="en-US" dirty="0" smtClean="0"/>
              <a:t>密码包。</a:t>
            </a:r>
            <a:endParaRPr lang="en-US" altLang="zh-CN" dirty="0" smtClean="0"/>
          </a:p>
          <a:p>
            <a:pPr marL="342900" indent="-342900">
              <a:spcBef>
                <a:spcPct val="20000"/>
              </a:spcBef>
              <a:buFont typeface="Arial" panose="020B0604020202020204" pitchFamily="34" charset="0"/>
              <a:buChar char="•"/>
            </a:pPr>
            <a:endParaRPr lang="en-US" altLang="zh-CN" dirty="0" smtClean="0"/>
          </a:p>
          <a:p>
            <a:pPr marL="342900" indent="-342900">
              <a:spcBef>
                <a:spcPct val="20000"/>
              </a:spcBef>
            </a:pPr>
            <a:endParaRPr lang="en-US" altLang="zh-CN" dirty="0" smtClean="0"/>
          </a:p>
        </p:txBody>
      </p:sp>
    </p:spTree>
    <p:extLst>
      <p:ext uri="{BB962C8B-B14F-4D97-AF65-F5344CB8AC3E}">
        <p14:creationId xmlns:p14="http://schemas.microsoft.com/office/powerpoint/2010/main" xmlns="" val="32980947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专业破解工具</a:t>
            </a:r>
          </a:p>
        </p:txBody>
      </p:sp>
      <p:sp>
        <p:nvSpPr>
          <p:cNvPr id="11" name="矩形 32"/>
          <p:cNvSpPr>
            <a:spLocks noChangeArrowheads="1"/>
          </p:cNvSpPr>
          <p:nvPr/>
        </p:nvSpPr>
        <p:spPr bwMode="auto">
          <a:xfrm>
            <a:off x="394086" y="1635321"/>
            <a:ext cx="7491431" cy="70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endParaRPr lang="en-US" altLang="zh-CN" dirty="0" smtClean="0"/>
          </a:p>
          <a:p>
            <a:pPr marL="342900" indent="-342900">
              <a:spcBef>
                <a:spcPct val="20000"/>
              </a:spcBef>
            </a:pPr>
            <a:endParaRPr lang="en-US" altLang="zh-CN" dirty="0" smtClean="0"/>
          </a:p>
        </p:txBody>
      </p:sp>
      <p:pic>
        <p:nvPicPr>
          <p:cNvPr id="9" name="图片 8" descr="m2-3.gif"/>
          <p:cNvPicPr>
            <a:picLocks noChangeAspect="1"/>
          </p:cNvPicPr>
          <p:nvPr/>
        </p:nvPicPr>
        <p:blipFill>
          <a:blip r:embed="rId5" cstate="print"/>
          <a:stretch>
            <a:fillRect/>
          </a:stretch>
        </p:blipFill>
        <p:spPr>
          <a:xfrm>
            <a:off x="2411010" y="554826"/>
            <a:ext cx="5113726" cy="5143500"/>
          </a:xfrm>
          <a:prstGeom prst="rect">
            <a:avLst/>
          </a:prstGeom>
        </p:spPr>
      </p:pic>
    </p:spTree>
    <p:extLst>
      <p:ext uri="{BB962C8B-B14F-4D97-AF65-F5344CB8AC3E}">
        <p14:creationId xmlns:p14="http://schemas.microsoft.com/office/powerpoint/2010/main" xmlns="" val="32980947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449122" cy="338554"/>
          </a:xfrm>
          <a:prstGeom prst="rect">
            <a:avLst/>
          </a:prstGeom>
          <a:noFill/>
        </p:spPr>
        <p:txBody>
          <a:bodyPr wrap="square" rtlCol="0">
            <a:spAutoFit/>
          </a:bodyPr>
          <a:lstStyle/>
          <a:p>
            <a:r>
              <a:rPr lang="zh-CN" altLang="en-US" sz="1600" b="1" dirty="0">
                <a:solidFill>
                  <a:schemeClr val="bg1"/>
                </a:solidFill>
                <a:latin typeface="+mn-lt"/>
              </a:rPr>
              <a:t>无线通信协议发展</a:t>
            </a:r>
          </a:p>
        </p:txBody>
      </p:sp>
      <p:sp>
        <p:nvSpPr>
          <p:cNvPr id="18" name="文本框 17"/>
          <p:cNvSpPr txBox="1"/>
          <p:nvPr/>
        </p:nvSpPr>
        <p:spPr>
          <a:xfrm>
            <a:off x="5580462" y="2355080"/>
            <a:ext cx="2856902" cy="338554"/>
          </a:xfrm>
          <a:prstGeom prst="rect">
            <a:avLst/>
          </a:prstGeom>
          <a:noFill/>
        </p:spPr>
        <p:txBody>
          <a:bodyPr wrap="square" rtlCol="0">
            <a:spAutoFit/>
          </a:bodyPr>
          <a:lstStyle/>
          <a:p>
            <a:r>
              <a:rPr lang="zh-CN" altLang="en-US" sz="1600" b="1" dirty="0">
                <a:solidFill>
                  <a:schemeClr val="bg1"/>
                </a:solidFill>
              </a:rPr>
              <a:t>加密协议缺陷及攻击方法</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smtClean="0">
                <a:solidFill>
                  <a:schemeClr val="accent6">
                    <a:lumMod val="60000"/>
                    <a:lumOff val="40000"/>
                  </a:schemeClr>
                </a:solidFill>
                <a:latin typeface="+mn-lt"/>
              </a:rPr>
              <a:t> 攻击者的捷径、演示</a:t>
            </a:r>
            <a:r>
              <a:rPr lang="en-US" altLang="zh-CN" sz="1600" b="1" dirty="0" smtClean="0">
                <a:solidFill>
                  <a:schemeClr val="accent6">
                    <a:lumMod val="60000"/>
                    <a:lumOff val="40000"/>
                  </a:schemeClr>
                </a:solidFill>
                <a:latin typeface="+mn-lt"/>
              </a:rPr>
              <a:t>WPS</a:t>
            </a:r>
            <a:r>
              <a:rPr lang="zh-CN" altLang="en-US" sz="1600" b="1" dirty="0" smtClean="0">
                <a:solidFill>
                  <a:schemeClr val="accent6">
                    <a:lumMod val="60000"/>
                    <a:lumOff val="40000"/>
                  </a:schemeClr>
                </a:solidFill>
                <a:latin typeface="+mn-lt"/>
              </a:rPr>
              <a:t>攻击</a:t>
            </a:r>
            <a:endParaRPr lang="zh-CN" altLang="en-US" sz="1600" b="1" dirty="0">
              <a:solidFill>
                <a:schemeClr val="accent6">
                  <a:lumMod val="60000"/>
                  <a:lumOff val="40000"/>
                </a:schemeClr>
              </a:solidFill>
              <a:latin typeface="+mn-lt"/>
            </a:endParaRP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针对无线密码破解的防御手段</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第一部分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4056718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a:t>攻击者的捷径</a:t>
            </a:r>
            <a:endParaRPr lang="zh-CN" altLang="en-US" dirty="0" smtClean="0"/>
          </a:p>
        </p:txBody>
      </p:sp>
      <p:sp>
        <p:nvSpPr>
          <p:cNvPr id="2" name="文本框 1"/>
          <p:cNvSpPr txBox="1"/>
          <p:nvPr/>
        </p:nvSpPr>
        <p:spPr>
          <a:xfrm>
            <a:off x="3563538" y="2355651"/>
            <a:ext cx="4538079" cy="584775"/>
          </a:xfrm>
          <a:prstGeom prst="rect">
            <a:avLst/>
          </a:prstGeom>
          <a:noFill/>
        </p:spPr>
        <p:txBody>
          <a:bodyPr wrap="square" rtlCol="0">
            <a:spAutoFit/>
          </a:bodyPr>
          <a:lstStyle/>
          <a:p>
            <a:r>
              <a:rPr lang="zh-CN" altLang="en-US" sz="3200" b="1" dirty="0" smtClean="0">
                <a:solidFill>
                  <a:schemeClr val="bg1"/>
                </a:solidFill>
                <a:latin typeface="+mn-ea"/>
                <a:ea typeface="+mn-ea"/>
              </a:rPr>
              <a:t>攻击者的新捷径</a:t>
            </a:r>
            <a:r>
              <a:rPr lang="en-US" altLang="zh-CN" sz="3200" b="1" dirty="0" smtClean="0">
                <a:solidFill>
                  <a:schemeClr val="bg1"/>
                </a:solidFill>
                <a:latin typeface="+mn-ea"/>
                <a:ea typeface="+mn-ea"/>
              </a:rPr>
              <a:t>—WPS</a:t>
            </a:r>
            <a:endParaRPr lang="zh-CN" altLang="en-US" sz="3200" b="1" dirty="0">
              <a:solidFill>
                <a:schemeClr val="bg1"/>
              </a:solidFill>
              <a:latin typeface="+mn-ea"/>
              <a:ea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4251" y="1131090"/>
            <a:ext cx="2535211" cy="332486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WPS</a:t>
            </a:r>
            <a:r>
              <a:rPr lang="zh-CN" altLang="en-US" dirty="0" smtClean="0">
                <a:solidFill>
                  <a:srgbClr val="0099FF"/>
                </a:solidFill>
              </a:rPr>
              <a:t>介绍</a:t>
            </a:r>
          </a:p>
        </p:txBody>
      </p:sp>
      <p:sp>
        <p:nvSpPr>
          <p:cNvPr id="2" name="文本框 1"/>
          <p:cNvSpPr txBox="1"/>
          <p:nvPr/>
        </p:nvSpPr>
        <p:spPr>
          <a:xfrm>
            <a:off x="721307" y="1049488"/>
            <a:ext cx="6122805" cy="1945148"/>
          </a:xfrm>
          <a:prstGeom prst="rect">
            <a:avLst/>
          </a:prstGeom>
          <a:noFill/>
        </p:spPr>
        <p:txBody>
          <a:bodyPr wrap="square" rtlCol="0">
            <a:spAutoFit/>
          </a:bodyPr>
          <a:lstStyle/>
          <a:p>
            <a:endParaRPr lang="en-US" altLang="zh-CN" sz="1600" dirty="0">
              <a:latin typeface="+mn-ea"/>
              <a:ea typeface="+mn-ea"/>
            </a:endParaRPr>
          </a:p>
          <a:p>
            <a:pPr marL="342900" indent="-342900">
              <a:spcBef>
                <a:spcPct val="20000"/>
              </a:spcBef>
              <a:buFont typeface="Arial" panose="020B0604020202020204" pitchFamily="34" charset="0"/>
              <a:buChar char="•"/>
            </a:pPr>
            <a:r>
              <a:rPr lang="en-US" altLang="zh-CN" dirty="0"/>
              <a:t>WPS</a:t>
            </a:r>
            <a:r>
              <a:rPr lang="zh-CN" altLang="zh-CN" dirty="0"/>
              <a:t>（</a:t>
            </a:r>
            <a:r>
              <a:rPr lang="en-US" altLang="zh-CN" dirty="0"/>
              <a:t>Wi-Fi Protected Setup</a:t>
            </a:r>
            <a:r>
              <a:rPr lang="zh-CN" altLang="zh-CN" dirty="0"/>
              <a:t>）</a:t>
            </a:r>
            <a:r>
              <a:rPr lang="zh-CN" altLang="en-US" dirty="0"/>
              <a:t>主要致力于简化无线局域网安装及安全性能的配置工作</a:t>
            </a:r>
            <a:r>
              <a:rPr lang="zh-CN" altLang="en-US" dirty="0" smtClean="0"/>
              <a:t>。</a:t>
            </a:r>
            <a:endParaRPr lang="en-US" altLang="zh-CN" dirty="0" smtClean="0"/>
          </a:p>
          <a:p>
            <a:pPr marL="342900" indent="-342900">
              <a:spcBef>
                <a:spcPct val="20000"/>
              </a:spcBef>
              <a:buFont typeface="Arial" panose="020B0604020202020204" pitchFamily="34" charset="0"/>
              <a:buChar char="•"/>
            </a:pPr>
            <a:r>
              <a:rPr lang="zh-CN" altLang="en-US" dirty="0" smtClean="0"/>
              <a:t>自动使用</a:t>
            </a:r>
            <a:r>
              <a:rPr lang="en-US" altLang="zh-CN" dirty="0" smtClean="0"/>
              <a:t>WPA2</a:t>
            </a:r>
            <a:r>
              <a:rPr lang="zh-CN" altLang="en-US" dirty="0" smtClean="0"/>
              <a:t>加密协议。</a:t>
            </a:r>
            <a:endParaRPr lang="en-US" altLang="zh-CN" dirty="0" smtClean="0"/>
          </a:p>
          <a:p>
            <a:pPr marL="342900" indent="-342900">
              <a:spcBef>
                <a:spcPct val="20000"/>
              </a:spcBef>
              <a:buFont typeface="Arial" panose="020B0604020202020204" pitchFamily="34" charset="0"/>
              <a:buChar char="•"/>
            </a:pPr>
            <a:r>
              <a:rPr lang="zh-CN" altLang="en-US" dirty="0" smtClean="0"/>
              <a:t>输入</a:t>
            </a:r>
            <a:r>
              <a:rPr lang="en-US" altLang="zh-CN" dirty="0" smtClean="0"/>
              <a:t>PIN</a:t>
            </a:r>
            <a:r>
              <a:rPr lang="zh-CN" altLang="en-US" dirty="0" smtClean="0"/>
              <a:t>码或使用按钮</a:t>
            </a:r>
            <a:endParaRPr lang="en-US" altLang="zh-CN" dirty="0"/>
          </a:p>
          <a:p>
            <a:pPr marL="342900" indent="-342900">
              <a:spcBef>
                <a:spcPct val="20000"/>
              </a:spcBef>
              <a:buFont typeface="Arial" panose="020B0604020202020204" pitchFamily="34" charset="0"/>
              <a:buChar char="•"/>
            </a:pPr>
            <a:r>
              <a:rPr lang="zh-CN" altLang="en-US" dirty="0"/>
              <a:t>破解</a:t>
            </a:r>
            <a:r>
              <a:rPr lang="en-US" altLang="zh-CN" dirty="0"/>
              <a:t>WPS</a:t>
            </a:r>
            <a:r>
              <a:rPr lang="zh-CN" altLang="en-US" dirty="0"/>
              <a:t>协议的关键在于</a:t>
            </a:r>
            <a:r>
              <a:rPr lang="en-US" altLang="zh-CN" dirty="0"/>
              <a:t>PIN</a:t>
            </a:r>
            <a:r>
              <a:rPr lang="zh-CN" altLang="en-US" dirty="0"/>
              <a:t>码的破解。</a:t>
            </a:r>
            <a:endParaRPr lang="en-US" altLang="zh-CN" dirty="0"/>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589984" y="2786981"/>
            <a:ext cx="2536031" cy="1690687"/>
          </a:xfrm>
          <a:prstGeom prst="rect">
            <a:avLst/>
          </a:prstGeom>
        </p:spPr>
      </p:pic>
    </p:spTree>
    <p:extLst>
      <p:ext uri="{BB962C8B-B14F-4D97-AF65-F5344CB8AC3E}">
        <p14:creationId xmlns:p14="http://schemas.microsoft.com/office/powerpoint/2010/main" xmlns="" val="29141969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arn(outVertic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WPS</a:t>
            </a:r>
            <a:r>
              <a:rPr lang="zh-CN" altLang="en-US" dirty="0" smtClean="0">
                <a:solidFill>
                  <a:srgbClr val="0099FF"/>
                </a:solidFill>
              </a:rPr>
              <a:t>认证过程</a:t>
            </a:r>
          </a:p>
        </p:txBody>
      </p:sp>
      <p:sp>
        <p:nvSpPr>
          <p:cNvPr id="13" name="线形标注 1 12"/>
          <p:cNvSpPr/>
          <p:nvPr/>
        </p:nvSpPr>
        <p:spPr>
          <a:xfrm>
            <a:off x="7156282" y="2055543"/>
            <a:ext cx="1430033" cy="433442"/>
          </a:xfrm>
          <a:prstGeom prst="borderCallout1">
            <a:avLst>
              <a:gd name="adj1" fmla="val 51849"/>
              <a:gd name="adj2" fmla="val 53"/>
              <a:gd name="adj3" fmla="val 97333"/>
              <a:gd name="adj4" fmla="val -4476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solidFill>
                  <a:srgbClr val="002060"/>
                </a:solidFill>
              </a:rPr>
              <a:t>WSC IE</a:t>
            </a:r>
          </a:p>
        </p:txBody>
      </p:sp>
      <p:sp>
        <p:nvSpPr>
          <p:cNvPr id="14" name="线形标注 1 13"/>
          <p:cNvSpPr/>
          <p:nvPr/>
        </p:nvSpPr>
        <p:spPr>
          <a:xfrm>
            <a:off x="827766" y="1552907"/>
            <a:ext cx="1430033" cy="433442"/>
          </a:xfrm>
          <a:prstGeom prst="borderCallout1">
            <a:avLst>
              <a:gd name="adj1" fmla="val 46147"/>
              <a:gd name="adj2" fmla="val 97695"/>
              <a:gd name="adj3" fmla="val 122991"/>
              <a:gd name="adj4" fmla="val 13928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solidFill>
                  <a:srgbClr val="002060"/>
                </a:solidFill>
              </a:rPr>
              <a:t>WSC IE</a:t>
            </a:r>
          </a:p>
        </p:txBody>
      </p:sp>
      <p:pic>
        <p:nvPicPr>
          <p:cNvPr id="7" name="图片 6"/>
          <p:cNvPicPr>
            <a:picLocks noChangeAspect="1"/>
          </p:cNvPicPr>
          <p:nvPr/>
        </p:nvPicPr>
        <p:blipFill>
          <a:blip r:embed="rId5" cstate="print"/>
          <a:stretch>
            <a:fillRect/>
          </a:stretch>
        </p:blipFill>
        <p:spPr>
          <a:xfrm>
            <a:off x="2350555" y="626859"/>
            <a:ext cx="4700991" cy="4011178"/>
          </a:xfrm>
          <a:prstGeom prst="rect">
            <a:avLst/>
          </a:prstGeom>
        </p:spPr>
      </p:pic>
      <p:sp>
        <p:nvSpPr>
          <p:cNvPr id="12" name="线形标注 1 11"/>
          <p:cNvSpPr/>
          <p:nvPr/>
        </p:nvSpPr>
        <p:spPr>
          <a:xfrm>
            <a:off x="815786" y="2824601"/>
            <a:ext cx="1430033" cy="433442"/>
          </a:xfrm>
          <a:prstGeom prst="borderCallout1">
            <a:avLst>
              <a:gd name="adj1" fmla="val 46147"/>
              <a:gd name="adj2" fmla="val 97695"/>
              <a:gd name="adj3" fmla="val 105886"/>
              <a:gd name="adj4" fmla="val 13928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solidFill>
                  <a:srgbClr val="002060"/>
                </a:solidFill>
              </a:rPr>
              <a:t>4</a:t>
            </a:r>
            <a:r>
              <a:rPr lang="zh-CN" altLang="en-US" sz="1200" dirty="0" smtClean="0">
                <a:solidFill>
                  <a:srgbClr val="002060"/>
                </a:solidFill>
              </a:rPr>
              <a:t>、认证</a:t>
            </a:r>
            <a:r>
              <a:rPr lang="en-US" altLang="zh-CN" sz="1200" dirty="0" smtClean="0">
                <a:solidFill>
                  <a:srgbClr val="002060"/>
                </a:solidFill>
              </a:rPr>
              <a:t>PIN</a:t>
            </a:r>
            <a:r>
              <a:rPr lang="zh-CN" altLang="en-US" sz="1200" dirty="0" smtClean="0">
                <a:solidFill>
                  <a:srgbClr val="002060"/>
                </a:solidFill>
              </a:rPr>
              <a:t>码</a:t>
            </a:r>
            <a:endParaRPr lang="en-US" altLang="zh-CN" sz="1200" dirty="0">
              <a:solidFill>
                <a:srgbClr val="002060"/>
              </a:solidFill>
            </a:endParaRPr>
          </a:p>
          <a:p>
            <a:pPr algn="ctr"/>
            <a:r>
              <a:rPr lang="en-US" altLang="zh-CN" sz="1200" dirty="0" smtClean="0">
                <a:solidFill>
                  <a:srgbClr val="002060"/>
                </a:solidFill>
              </a:rPr>
              <a:t>7</a:t>
            </a:r>
            <a:r>
              <a:rPr lang="zh-CN" altLang="en-US" sz="1200" dirty="0" smtClean="0">
                <a:solidFill>
                  <a:srgbClr val="002060"/>
                </a:solidFill>
              </a:rPr>
              <a:t>、交换路由密码</a:t>
            </a:r>
            <a:endParaRPr lang="en-US" altLang="zh-CN" sz="1200" dirty="0" smtClean="0">
              <a:solidFill>
                <a:srgbClr val="002060"/>
              </a:solidFill>
            </a:endParaRPr>
          </a:p>
        </p:txBody>
      </p:sp>
    </p:spTree>
    <p:extLst>
      <p:ext uri="{BB962C8B-B14F-4D97-AF65-F5344CB8AC3E}">
        <p14:creationId xmlns:p14="http://schemas.microsoft.com/office/powerpoint/2010/main" xmlns="" val="8551695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rgbClr val="0099FF"/>
                </a:solidFill>
              </a:rPr>
              <a:t>WPS</a:t>
            </a:r>
            <a:r>
              <a:rPr lang="zh-CN" altLang="en-US" dirty="0">
                <a:solidFill>
                  <a:srgbClr val="0099FF"/>
                </a:solidFill>
              </a:rPr>
              <a:t>加密的破解</a:t>
            </a:r>
            <a:endParaRPr lang="en-US" altLang="zh-CN" dirty="0">
              <a:solidFill>
                <a:srgbClr val="0099FF"/>
              </a:solidFill>
              <a:latin typeface="+mj-ea"/>
            </a:endParaRPr>
          </a:p>
        </p:txBody>
      </p:sp>
      <p:graphicFrame>
        <p:nvGraphicFramePr>
          <p:cNvPr id="34" name="表格 33"/>
          <p:cNvGraphicFramePr>
            <a:graphicFrameLocks noGrp="1"/>
          </p:cNvGraphicFramePr>
          <p:nvPr>
            <p:extLst>
              <p:ext uri="{D42A27DB-BD31-4B8C-83A1-F6EECF244321}">
                <p14:modId xmlns:p14="http://schemas.microsoft.com/office/powerpoint/2010/main" xmlns="" val="467765667"/>
              </p:ext>
            </p:extLst>
          </p:nvPr>
        </p:nvGraphicFramePr>
        <p:xfrm>
          <a:off x="1042385" y="2134547"/>
          <a:ext cx="6943736" cy="947104"/>
        </p:xfrm>
        <a:graphic>
          <a:graphicData uri="http://schemas.openxmlformats.org/drawingml/2006/table">
            <a:tbl>
              <a:tblPr firstRow="1" bandRow="1">
                <a:tableStyleId>{5C22544A-7EE6-4342-B048-85BDC9FD1C3A}</a:tableStyleId>
              </a:tblPr>
              <a:tblGrid>
                <a:gridCol w="867967"/>
                <a:gridCol w="867967"/>
                <a:gridCol w="867967"/>
                <a:gridCol w="867967"/>
                <a:gridCol w="867967"/>
                <a:gridCol w="867967"/>
                <a:gridCol w="867967"/>
                <a:gridCol w="867967"/>
              </a:tblGrid>
              <a:tr h="947104">
                <a:tc>
                  <a:txBody>
                    <a:bodyPr/>
                    <a:lstStyle/>
                    <a:p>
                      <a:pPr algn="ctr"/>
                      <a:endParaRPr lang="en-US" altLang="zh-CN" dirty="0" smtClean="0"/>
                    </a:p>
                    <a:p>
                      <a:pPr algn="ctr"/>
                      <a:r>
                        <a:rPr lang="en-US" altLang="zh-CN" dirty="0" smtClean="0"/>
                        <a:t>1</a:t>
                      </a:r>
                    </a:p>
                  </a:txBody>
                  <a:tcPr>
                    <a:solidFill>
                      <a:schemeClr val="tx2">
                        <a:lumMod val="60000"/>
                        <a:lumOff val="40000"/>
                      </a:schemeClr>
                    </a:solidFill>
                  </a:tcPr>
                </a:tc>
                <a:tc>
                  <a:txBody>
                    <a:bodyPr/>
                    <a:lstStyle/>
                    <a:p>
                      <a:pPr algn="ctr"/>
                      <a:endParaRPr lang="en-US" altLang="zh-CN" dirty="0" smtClean="0"/>
                    </a:p>
                    <a:p>
                      <a:pPr algn="ctr"/>
                      <a:r>
                        <a:rPr lang="en-US" altLang="zh-CN" dirty="0" smtClean="0"/>
                        <a:t>2</a:t>
                      </a:r>
                    </a:p>
                  </a:txBody>
                  <a:tcPr>
                    <a:solidFill>
                      <a:schemeClr val="tx2">
                        <a:lumMod val="60000"/>
                        <a:lumOff val="40000"/>
                      </a:schemeClr>
                    </a:solidFill>
                  </a:tcPr>
                </a:tc>
                <a:tc>
                  <a:txBody>
                    <a:bodyPr/>
                    <a:lstStyle/>
                    <a:p>
                      <a:pPr algn="ctr"/>
                      <a:endParaRPr lang="en-US" altLang="zh-CN" dirty="0" smtClean="0"/>
                    </a:p>
                    <a:p>
                      <a:pPr algn="ctr"/>
                      <a:r>
                        <a:rPr lang="en-US" altLang="zh-CN" dirty="0" smtClean="0"/>
                        <a:t>3</a:t>
                      </a:r>
                    </a:p>
                  </a:txBody>
                  <a:tcPr>
                    <a:solidFill>
                      <a:schemeClr val="tx2">
                        <a:lumMod val="60000"/>
                        <a:lumOff val="40000"/>
                      </a:schemeClr>
                    </a:solidFill>
                  </a:tcPr>
                </a:tc>
                <a:tc>
                  <a:txBody>
                    <a:bodyPr/>
                    <a:lstStyle/>
                    <a:p>
                      <a:pPr algn="ctr"/>
                      <a:r>
                        <a:rPr lang="en-US" altLang="zh-CN" dirty="0" smtClean="0"/>
                        <a:t/>
                      </a:r>
                      <a:br>
                        <a:rPr lang="en-US" altLang="zh-CN" dirty="0" smtClean="0"/>
                      </a:br>
                      <a:r>
                        <a:rPr lang="en-US" altLang="zh-CN" dirty="0" smtClean="0"/>
                        <a:t>4</a:t>
                      </a:r>
                      <a:endParaRPr lang="zh-CN" altLang="en-US" dirty="0"/>
                    </a:p>
                  </a:txBody>
                  <a:tcPr>
                    <a:solidFill>
                      <a:schemeClr val="tx2">
                        <a:lumMod val="60000"/>
                        <a:lumOff val="40000"/>
                      </a:schemeClr>
                    </a:solidFill>
                  </a:tcPr>
                </a:tc>
                <a:tc>
                  <a:txBody>
                    <a:bodyPr/>
                    <a:lstStyle/>
                    <a:p>
                      <a:pPr algn="ctr"/>
                      <a:endParaRPr lang="en-US" altLang="zh-CN" dirty="0" smtClean="0"/>
                    </a:p>
                    <a:p>
                      <a:pPr algn="ctr"/>
                      <a:r>
                        <a:rPr lang="en-US" altLang="zh-CN" dirty="0" smtClean="0"/>
                        <a:t>5</a:t>
                      </a:r>
                    </a:p>
                  </a:txBody>
                  <a:tcPr>
                    <a:solidFill>
                      <a:schemeClr val="tx2">
                        <a:lumMod val="60000"/>
                        <a:lumOff val="40000"/>
                      </a:schemeClr>
                    </a:solidFill>
                  </a:tcPr>
                </a:tc>
                <a:tc>
                  <a:txBody>
                    <a:bodyPr/>
                    <a:lstStyle/>
                    <a:p>
                      <a:pPr algn="ctr"/>
                      <a:endParaRPr lang="en-US" altLang="zh-CN" dirty="0" smtClean="0"/>
                    </a:p>
                    <a:p>
                      <a:pPr algn="ctr"/>
                      <a:r>
                        <a:rPr lang="en-US" altLang="zh-CN" dirty="0" smtClean="0"/>
                        <a:t>6</a:t>
                      </a:r>
                    </a:p>
                  </a:txBody>
                  <a:tcPr>
                    <a:solidFill>
                      <a:schemeClr val="tx2">
                        <a:lumMod val="60000"/>
                        <a:lumOff val="40000"/>
                      </a:schemeClr>
                    </a:solidFill>
                  </a:tcPr>
                </a:tc>
                <a:tc>
                  <a:txBody>
                    <a:bodyPr/>
                    <a:lstStyle/>
                    <a:p>
                      <a:pPr algn="ctr"/>
                      <a:endParaRPr lang="en-US" altLang="zh-CN" dirty="0" smtClean="0"/>
                    </a:p>
                    <a:p>
                      <a:pPr algn="ctr"/>
                      <a:r>
                        <a:rPr lang="en-US" altLang="zh-CN" dirty="0" smtClean="0"/>
                        <a:t>7</a:t>
                      </a:r>
                      <a:endParaRPr lang="zh-CN" altLang="en-US" dirty="0"/>
                    </a:p>
                  </a:txBody>
                  <a:tcPr>
                    <a:solidFill>
                      <a:schemeClr val="tx2">
                        <a:lumMod val="60000"/>
                        <a:lumOff val="40000"/>
                      </a:schemeClr>
                    </a:solidFill>
                  </a:tcPr>
                </a:tc>
                <a:tc>
                  <a:txBody>
                    <a:bodyPr/>
                    <a:lstStyle/>
                    <a:p>
                      <a:pPr algn="ctr"/>
                      <a:endParaRPr lang="en-US" altLang="zh-CN" dirty="0" smtClean="0"/>
                    </a:p>
                    <a:p>
                      <a:pPr algn="ctr"/>
                      <a:r>
                        <a:rPr lang="en-US" altLang="zh-CN" dirty="0" smtClean="0"/>
                        <a:t>0</a:t>
                      </a:r>
                      <a:endParaRPr lang="zh-CN" altLang="en-US" dirty="0"/>
                    </a:p>
                  </a:txBody>
                  <a:tcPr>
                    <a:solidFill>
                      <a:schemeClr val="tx2">
                        <a:lumMod val="60000"/>
                        <a:lumOff val="40000"/>
                      </a:schemeClr>
                    </a:solidFill>
                  </a:tcPr>
                </a:tc>
              </a:tr>
            </a:tbl>
          </a:graphicData>
        </a:graphic>
      </p:graphicFrame>
      <p:sp>
        <p:nvSpPr>
          <p:cNvPr id="5" name="左大括号 4"/>
          <p:cNvSpPr/>
          <p:nvPr/>
        </p:nvSpPr>
        <p:spPr>
          <a:xfrm rot="16200000">
            <a:off x="2555078" y="1558283"/>
            <a:ext cx="432198" cy="3457584"/>
          </a:xfrm>
          <a:prstGeom prst="leftBrace">
            <a:avLst/>
          </a:prstGeom>
          <a:solidFill>
            <a:schemeClr val="bg1"/>
          </a:solidFill>
          <a:effectLst>
            <a:outerShdw blurRad="50800" dist="50800" dir="5400000" algn="ctr" rotWithShape="0">
              <a:srgbClr val="000000"/>
            </a:outerShdw>
          </a:effectLst>
        </p:spPr>
        <p:style>
          <a:lnRef idx="1">
            <a:schemeClr val="accent1"/>
          </a:lnRef>
          <a:fillRef idx="1003">
            <a:schemeClr val="lt1"/>
          </a:fillRef>
          <a:effectRef idx="0">
            <a:schemeClr val="accent1"/>
          </a:effectRef>
          <a:fontRef idx="minor">
            <a:schemeClr val="tx1"/>
          </a:fontRef>
        </p:style>
        <p:txBody>
          <a:bodyPr rtlCol="0" anchor="ctr"/>
          <a:lstStyle/>
          <a:p>
            <a:pPr algn="ctr"/>
            <a:endParaRPr lang="zh-CN" altLang="en-US" dirty="0"/>
          </a:p>
        </p:txBody>
      </p:sp>
      <p:sp>
        <p:nvSpPr>
          <p:cNvPr id="7" name="左大括号 6"/>
          <p:cNvSpPr/>
          <p:nvPr/>
        </p:nvSpPr>
        <p:spPr>
          <a:xfrm rot="16200000">
            <a:off x="5580464" y="1990481"/>
            <a:ext cx="432198" cy="2593188"/>
          </a:xfrm>
          <a:prstGeom prst="leftBrace">
            <a:avLst/>
          </a:prstGeom>
          <a:solidFill>
            <a:schemeClr val="bg1"/>
          </a:solidFill>
          <a:effectLst>
            <a:outerShdw blurRad="50800" dist="50800" dir="5400000" algn="ctr" rotWithShape="0">
              <a:srgbClr val="000000"/>
            </a:outerShdw>
          </a:effectLst>
        </p:spPr>
        <p:style>
          <a:lnRef idx="1">
            <a:schemeClr val="accent1"/>
          </a:lnRef>
          <a:fillRef idx="1003">
            <a:schemeClr val="l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rot="16200000">
            <a:off x="7309256" y="2854876"/>
            <a:ext cx="432198" cy="864396"/>
          </a:xfrm>
          <a:prstGeom prst="leftBrace">
            <a:avLst/>
          </a:prstGeom>
          <a:solidFill>
            <a:schemeClr val="bg1"/>
          </a:solidFill>
          <a:effectLst>
            <a:outerShdw blurRad="50800" dist="50800" dir="5400000" algn="ctr" rotWithShape="0">
              <a:srgbClr val="000000"/>
            </a:outerShdw>
          </a:effectLst>
        </p:spPr>
        <p:style>
          <a:lnRef idx="1">
            <a:schemeClr val="accent1"/>
          </a:lnRef>
          <a:fillRef idx="1003">
            <a:schemeClr val="l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rot="5400000">
            <a:off x="4363762" y="-1531278"/>
            <a:ext cx="272413" cy="6915171"/>
          </a:xfrm>
          <a:prstGeom prst="leftBrace">
            <a:avLst>
              <a:gd name="adj1" fmla="val 8332"/>
              <a:gd name="adj2" fmla="val 5000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3599555" y="1275156"/>
            <a:ext cx="2269039" cy="523220"/>
          </a:xfrm>
          <a:prstGeom prst="rect">
            <a:avLst/>
          </a:prstGeom>
          <a:noFill/>
        </p:spPr>
        <p:txBody>
          <a:bodyPr wrap="square" rtlCol="0">
            <a:spAutoFit/>
          </a:bodyPr>
          <a:lstStyle/>
          <a:p>
            <a:r>
              <a:rPr lang="en-US" altLang="zh-CN" sz="2800" b="1" dirty="0" smtClean="0">
                <a:latin typeface="+mn-lt"/>
              </a:rPr>
              <a:t>8</a:t>
            </a:r>
            <a:r>
              <a:rPr lang="zh-CN" altLang="en-US" sz="2800" b="1" dirty="0" smtClean="0">
                <a:latin typeface="+mn-lt"/>
              </a:rPr>
              <a:t>位</a:t>
            </a:r>
            <a:r>
              <a:rPr lang="zh-CN" altLang="en-US" sz="2800" b="1" dirty="0">
                <a:latin typeface="+mn-lt"/>
              </a:rPr>
              <a:t>数</a:t>
            </a:r>
            <a:r>
              <a:rPr lang="en-US" altLang="zh-CN" sz="2800" b="1" dirty="0" smtClean="0">
                <a:latin typeface="+mn-lt"/>
              </a:rPr>
              <a:t>PIN</a:t>
            </a:r>
            <a:r>
              <a:rPr lang="zh-CN" altLang="en-US" sz="2800" b="1" dirty="0" smtClean="0">
                <a:latin typeface="+mn-lt"/>
              </a:rPr>
              <a:t>码</a:t>
            </a:r>
            <a:endParaRPr lang="zh-CN" altLang="en-US" sz="2800" b="1" dirty="0">
              <a:latin typeface="+mn-lt"/>
            </a:endParaRPr>
          </a:p>
        </p:txBody>
      </p:sp>
      <p:sp>
        <p:nvSpPr>
          <p:cNvPr id="10" name="文本框 9"/>
          <p:cNvSpPr txBox="1"/>
          <p:nvPr/>
        </p:nvSpPr>
        <p:spPr>
          <a:xfrm>
            <a:off x="2317025" y="3590926"/>
            <a:ext cx="1584726" cy="369332"/>
          </a:xfrm>
          <a:prstGeom prst="rect">
            <a:avLst/>
          </a:prstGeom>
          <a:noFill/>
        </p:spPr>
        <p:txBody>
          <a:bodyPr wrap="square" rtlCol="0">
            <a:spAutoFit/>
          </a:bodyPr>
          <a:lstStyle/>
          <a:p>
            <a:r>
              <a:rPr lang="zh-CN" altLang="en-US" b="1" dirty="0" smtClean="0">
                <a:latin typeface="+mn-ea"/>
                <a:ea typeface="+mn-ea"/>
              </a:rPr>
              <a:t>前四位</a:t>
            </a:r>
            <a:endParaRPr lang="zh-CN" altLang="en-US" b="1" dirty="0">
              <a:latin typeface="+mn-ea"/>
              <a:ea typeface="+mn-ea"/>
            </a:endParaRPr>
          </a:p>
        </p:txBody>
      </p:sp>
      <p:sp>
        <p:nvSpPr>
          <p:cNvPr id="11" name="文本框 10"/>
          <p:cNvSpPr txBox="1"/>
          <p:nvPr/>
        </p:nvSpPr>
        <p:spPr>
          <a:xfrm>
            <a:off x="5364363" y="3590926"/>
            <a:ext cx="1152528" cy="369332"/>
          </a:xfrm>
          <a:prstGeom prst="rect">
            <a:avLst/>
          </a:prstGeom>
          <a:noFill/>
        </p:spPr>
        <p:txBody>
          <a:bodyPr wrap="square" rtlCol="0">
            <a:spAutoFit/>
          </a:bodyPr>
          <a:lstStyle/>
          <a:p>
            <a:r>
              <a:rPr lang="zh-CN" altLang="en-US" b="1" dirty="0" smtClean="0">
                <a:latin typeface="+mn-ea"/>
                <a:ea typeface="+mn-ea"/>
              </a:rPr>
              <a:t>后三位</a:t>
            </a:r>
            <a:endParaRPr lang="zh-CN" altLang="en-US" b="1" dirty="0">
              <a:latin typeface="+mn-ea"/>
              <a:ea typeface="+mn-ea"/>
            </a:endParaRPr>
          </a:p>
        </p:txBody>
      </p:sp>
      <p:sp>
        <p:nvSpPr>
          <p:cNvPr id="12" name="文本框 11"/>
          <p:cNvSpPr txBox="1"/>
          <p:nvPr/>
        </p:nvSpPr>
        <p:spPr>
          <a:xfrm>
            <a:off x="6949089" y="3590926"/>
            <a:ext cx="1224561" cy="369332"/>
          </a:xfrm>
          <a:prstGeom prst="rect">
            <a:avLst/>
          </a:prstGeom>
          <a:noFill/>
        </p:spPr>
        <p:txBody>
          <a:bodyPr wrap="square" rtlCol="0">
            <a:spAutoFit/>
          </a:bodyPr>
          <a:lstStyle/>
          <a:p>
            <a:r>
              <a:rPr lang="zh-CN" altLang="en-US" b="1" dirty="0" smtClean="0">
                <a:latin typeface="+mn-ea"/>
                <a:ea typeface="+mn-ea"/>
              </a:rPr>
              <a:t>校验和</a:t>
            </a:r>
            <a:endParaRPr lang="zh-CN" altLang="en-US" b="1" dirty="0">
              <a:latin typeface="+mn-ea"/>
              <a:ea typeface="+mn-ea"/>
            </a:endParaRPr>
          </a:p>
        </p:txBody>
      </p:sp>
      <p:sp>
        <p:nvSpPr>
          <p:cNvPr id="15" name="动作按钮: 前进或下一项 14">
            <a:hlinkClick r:id="rId3" action="ppaction://program" highlightClick="1"/>
          </p:cNvPr>
          <p:cNvSpPr/>
          <p:nvPr/>
        </p:nvSpPr>
        <p:spPr>
          <a:xfrm>
            <a:off x="7561369" y="4468166"/>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文本框 12"/>
          <p:cNvSpPr txBox="1"/>
          <p:nvPr/>
        </p:nvSpPr>
        <p:spPr>
          <a:xfrm>
            <a:off x="2411010" y="4142301"/>
            <a:ext cx="4783408" cy="369332"/>
          </a:xfrm>
          <a:prstGeom prst="rect">
            <a:avLst/>
          </a:prstGeom>
          <a:noFill/>
        </p:spPr>
        <p:txBody>
          <a:bodyPr wrap="square" rtlCol="0">
            <a:spAutoFit/>
          </a:bodyPr>
          <a:lstStyle/>
          <a:p>
            <a:r>
              <a:rPr lang="en-US" altLang="zh-CN" dirty="0" smtClean="0"/>
              <a:t>10</a:t>
            </a:r>
            <a:r>
              <a:rPr lang="zh-CN" altLang="en-US" dirty="0" smtClean="0"/>
              <a:t>四次方     </a:t>
            </a:r>
            <a:r>
              <a:rPr lang="en-US" altLang="zh-CN" dirty="0" smtClean="0"/>
              <a:t>+    10</a:t>
            </a:r>
            <a:r>
              <a:rPr lang="zh-CN" altLang="en-US" dirty="0" smtClean="0"/>
              <a:t>的三次方 </a:t>
            </a:r>
            <a:r>
              <a:rPr lang="en-US" altLang="zh-CN" dirty="0" smtClean="0"/>
              <a:t>= 11000</a:t>
            </a:r>
            <a:r>
              <a:rPr lang="zh-CN" altLang="en-US" dirty="0" smtClean="0"/>
              <a:t>次尝试</a:t>
            </a:r>
            <a:endParaRPr lang="zh-CN" altLang="en-US" dirty="0"/>
          </a:p>
        </p:txBody>
      </p:sp>
    </p:spTree>
    <p:extLst>
      <p:ext uri="{BB962C8B-B14F-4D97-AF65-F5344CB8AC3E}">
        <p14:creationId xmlns:p14="http://schemas.microsoft.com/office/powerpoint/2010/main" xmlns="" val="2968372414"/>
      </p:ext>
    </p:extLst>
  </p:cSld>
  <p:clrMapOvr>
    <a:masterClrMapping/>
  </p:clrMapOvr>
  <mc:AlternateContent xmlns:mc="http://schemas.openxmlformats.org/markup-compatibility/2006">
    <mc:Choice xmlns:p14="http://schemas.microsoft.com/office/powerpoint/2010/main" xmlns=""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par>
                          <p:cTn id="27" fill="hold">
                            <p:stCondLst>
                              <p:cond delay="3000"/>
                            </p:stCondLst>
                            <p:childTnLst>
                              <p:par>
                                <p:cTn id="28" presetID="14" presetClass="entr" presetSubtype="1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par>
                          <p:cTn id="31" fill="hold">
                            <p:stCondLst>
                              <p:cond delay="3500"/>
                            </p:stCondLst>
                            <p:childTnLst>
                              <p:par>
                                <p:cTn id="32" presetID="14" presetClass="entr" presetSubtype="1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par>
                          <p:cTn id="35" fill="hold">
                            <p:stCondLst>
                              <p:cond delay="4000"/>
                            </p:stCondLst>
                            <p:childTnLst>
                              <p:par>
                                <p:cTn id="36" presetID="14" presetClass="entr" presetSubtype="1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randombar(horizontal)">
                                      <p:cBhvr>
                                        <p:cTn id="38" dur="500"/>
                                        <p:tgtEl>
                                          <p:spTgt spid="8"/>
                                        </p:tgtEl>
                                      </p:cBhvr>
                                    </p:animEffect>
                                  </p:childTnLst>
                                </p:cTn>
                              </p:par>
                            </p:childTnLst>
                          </p:cTn>
                        </p:par>
                        <p:par>
                          <p:cTn id="39" fill="hold">
                            <p:stCondLst>
                              <p:cond delay="4500"/>
                            </p:stCondLst>
                            <p:childTnLst>
                              <p:par>
                                <p:cTn id="40" presetID="14" presetClass="entr" presetSubtype="1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9" grpId="0"/>
      <p:bldP spid="10" grpId="0"/>
      <p:bldP spid="11" grpId="0"/>
      <p:bldP spid="12" grpId="0"/>
      <p:bldP spid="15"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其它破解办法</a:t>
            </a:r>
          </a:p>
        </p:txBody>
      </p:sp>
      <p:sp>
        <p:nvSpPr>
          <p:cNvPr id="2" name="文本框 1"/>
          <p:cNvSpPr txBox="1"/>
          <p:nvPr/>
        </p:nvSpPr>
        <p:spPr>
          <a:xfrm>
            <a:off x="721307" y="1049488"/>
            <a:ext cx="6122805" cy="1668149"/>
          </a:xfrm>
          <a:prstGeom prst="rect">
            <a:avLst/>
          </a:prstGeom>
          <a:noFill/>
        </p:spPr>
        <p:txBody>
          <a:bodyPr wrap="square" rtlCol="0">
            <a:spAutoFit/>
          </a:bodyPr>
          <a:lstStyle/>
          <a:p>
            <a:endParaRPr lang="en-US" altLang="zh-CN" sz="1600" dirty="0">
              <a:latin typeface="+mn-ea"/>
              <a:ea typeface="+mn-ea"/>
            </a:endParaRPr>
          </a:p>
          <a:p>
            <a:pPr marL="342900" indent="-342900">
              <a:spcBef>
                <a:spcPct val="20000"/>
              </a:spcBef>
              <a:buFont typeface="Arial" panose="020B0604020202020204" pitchFamily="34" charset="0"/>
              <a:buChar char="•"/>
            </a:pPr>
            <a:r>
              <a:rPr lang="zh-CN" altLang="en-US" dirty="0" smtClean="0"/>
              <a:t>路由漏洞</a:t>
            </a:r>
            <a:endParaRPr lang="en-US" altLang="zh-CN" dirty="0" smtClean="0"/>
          </a:p>
          <a:p>
            <a:pPr marL="342900" indent="-342900">
              <a:spcBef>
                <a:spcPct val="20000"/>
              </a:spcBef>
              <a:buFont typeface="Arial" panose="020B0604020202020204" pitchFamily="34" charset="0"/>
              <a:buChar char="•"/>
            </a:pPr>
            <a:r>
              <a:rPr lang="zh-CN" altLang="en-US" dirty="0" smtClean="0"/>
              <a:t>路由弱密码</a:t>
            </a:r>
            <a:endParaRPr lang="en-US" altLang="zh-CN" dirty="0" smtClean="0"/>
          </a:p>
          <a:p>
            <a:pPr marL="342900" indent="-342900">
              <a:spcBef>
                <a:spcPct val="20000"/>
              </a:spcBef>
              <a:buFont typeface="Arial" panose="020B0604020202020204" pitchFamily="34" charset="0"/>
              <a:buChar char="•"/>
            </a:pPr>
            <a:r>
              <a:rPr lang="zh-CN" altLang="en-US" dirty="0" smtClean="0"/>
              <a:t>腾达</a:t>
            </a:r>
            <a:r>
              <a:rPr lang="en-US" altLang="zh-CN" dirty="0" smtClean="0"/>
              <a:t>Pin</a:t>
            </a:r>
            <a:r>
              <a:rPr lang="zh-CN" altLang="en-US" dirty="0" smtClean="0"/>
              <a:t>码计算公式，</a:t>
            </a:r>
            <a:r>
              <a:rPr lang="en-US" altLang="zh-CN" dirty="0" smtClean="0"/>
              <a:t>Pin </a:t>
            </a:r>
            <a:r>
              <a:rPr lang="zh-CN" altLang="en-US" dirty="0" smtClean="0"/>
              <a:t>密码有规律</a:t>
            </a:r>
            <a:endParaRPr lang="en-US" altLang="zh-CN" dirty="0" smtClean="0"/>
          </a:p>
          <a:p>
            <a:pPr marL="342900" indent="-342900">
              <a:spcBef>
                <a:spcPct val="20000"/>
              </a:spcBef>
              <a:buFont typeface="Arial" panose="020B0604020202020204" pitchFamily="34" charset="0"/>
              <a:buChar char="•"/>
            </a:pPr>
            <a:r>
              <a:rPr lang="zh-CN" altLang="en-US" dirty="0" smtClean="0"/>
              <a:t>记录，分享密码的软件，万能钥匙</a:t>
            </a:r>
            <a:endParaRPr lang="en-US" altLang="zh-CN" dirty="0" smtClean="0"/>
          </a:p>
        </p:txBody>
      </p:sp>
    </p:spTree>
    <p:extLst>
      <p:ext uri="{BB962C8B-B14F-4D97-AF65-F5344CB8AC3E}">
        <p14:creationId xmlns:p14="http://schemas.microsoft.com/office/powerpoint/2010/main" xmlns="" val="29141969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其它破解办法</a:t>
            </a:r>
          </a:p>
        </p:txBody>
      </p:sp>
      <p:sp>
        <p:nvSpPr>
          <p:cNvPr id="2" name="文本框 1"/>
          <p:cNvSpPr txBox="1"/>
          <p:nvPr/>
        </p:nvSpPr>
        <p:spPr>
          <a:xfrm>
            <a:off x="721307" y="1049488"/>
            <a:ext cx="6122805" cy="584775"/>
          </a:xfrm>
          <a:prstGeom prst="rect">
            <a:avLst/>
          </a:prstGeom>
          <a:noFill/>
        </p:spPr>
        <p:txBody>
          <a:bodyPr wrap="square" rtlCol="0">
            <a:spAutoFit/>
          </a:bodyPr>
          <a:lstStyle/>
          <a:p>
            <a:r>
              <a:rPr lang="zh-CN" altLang="en-US" sz="1600" dirty="0" smtClean="0">
                <a:latin typeface="+mn-ea"/>
                <a:ea typeface="+mn-ea"/>
              </a:rPr>
              <a:t>万能钥匙，</a:t>
            </a:r>
            <a:r>
              <a:rPr lang="en-US" altLang="zh-CN" sz="1600" dirty="0" smtClean="0">
                <a:latin typeface="+mn-ea"/>
                <a:ea typeface="+mn-ea"/>
              </a:rPr>
              <a:t>360</a:t>
            </a:r>
            <a:r>
              <a:rPr lang="zh-CN" altLang="en-US" sz="1600" dirty="0" smtClean="0">
                <a:latin typeface="+mn-ea"/>
                <a:ea typeface="+mn-ea"/>
              </a:rPr>
              <a:t>免费</a:t>
            </a:r>
            <a:r>
              <a:rPr lang="en-US" altLang="zh-CN" sz="1600" dirty="0" err="1" smtClean="0">
                <a:latin typeface="+mn-ea"/>
                <a:ea typeface="+mn-ea"/>
              </a:rPr>
              <a:t>wifi</a:t>
            </a:r>
            <a:endParaRPr lang="en-US" altLang="zh-CN" sz="1600" dirty="0" smtClean="0">
              <a:latin typeface="+mn-ea"/>
              <a:ea typeface="+mn-ea"/>
            </a:endParaRPr>
          </a:p>
          <a:p>
            <a:endParaRPr lang="en-US" altLang="zh-CN" sz="1600" dirty="0">
              <a:latin typeface="+mn-ea"/>
              <a:ea typeface="+mn-ea"/>
            </a:endParaRPr>
          </a:p>
        </p:txBody>
      </p:sp>
      <p:pic>
        <p:nvPicPr>
          <p:cNvPr id="9" name="图片 8" descr="2015022416554462.png"/>
          <p:cNvPicPr>
            <a:picLocks noChangeAspect="1"/>
          </p:cNvPicPr>
          <p:nvPr/>
        </p:nvPicPr>
        <p:blipFill>
          <a:blip r:embed="rId5" cstate="print"/>
          <a:stretch>
            <a:fillRect/>
          </a:stretch>
        </p:blipFill>
        <p:spPr>
          <a:xfrm>
            <a:off x="1978811" y="1635321"/>
            <a:ext cx="2233023" cy="3242870"/>
          </a:xfrm>
          <a:prstGeom prst="rect">
            <a:avLst/>
          </a:prstGeom>
        </p:spPr>
      </p:pic>
      <p:pic>
        <p:nvPicPr>
          <p:cNvPr id="10" name="图片 9" descr="2015022417022466.png"/>
          <p:cNvPicPr>
            <a:picLocks noChangeAspect="1"/>
          </p:cNvPicPr>
          <p:nvPr/>
        </p:nvPicPr>
        <p:blipFill>
          <a:blip r:embed="rId6" cstate="print"/>
          <a:stretch>
            <a:fillRect/>
          </a:stretch>
        </p:blipFill>
        <p:spPr>
          <a:xfrm>
            <a:off x="4860132" y="266694"/>
            <a:ext cx="3086100" cy="5143500"/>
          </a:xfrm>
          <a:prstGeom prst="rect">
            <a:avLst/>
          </a:prstGeom>
        </p:spPr>
      </p:pic>
    </p:spTree>
    <p:extLst>
      <p:ext uri="{BB962C8B-B14F-4D97-AF65-F5344CB8AC3E}">
        <p14:creationId xmlns:p14="http://schemas.microsoft.com/office/powerpoint/2010/main" xmlns="" val="29141969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152" y="1275156"/>
            <a:ext cx="7491432" cy="2062103"/>
          </a:xfrm>
          <a:prstGeom prst="rect">
            <a:avLst/>
          </a:prstGeom>
          <a:noFill/>
        </p:spPr>
        <p:txBody>
          <a:bodyPr wrap="square" rtlCol="0">
            <a:spAutoFit/>
          </a:bodyPr>
          <a:lstStyle/>
          <a:p>
            <a:r>
              <a:rPr lang="zh-CN" altLang="en-US" sz="1600" b="1" dirty="0" smtClean="0">
                <a:solidFill>
                  <a:schemeClr val="bg1"/>
                </a:solidFill>
                <a:latin typeface="+mn-lt"/>
                <a:ea typeface="+mj-ea"/>
              </a:rPr>
              <a:t>初心，</a:t>
            </a:r>
          </a:p>
          <a:p>
            <a:r>
              <a:rPr lang="zh-CN" altLang="en-US" sz="1600" b="1" dirty="0" smtClean="0">
                <a:solidFill>
                  <a:schemeClr val="bg1"/>
                </a:solidFill>
                <a:latin typeface="+mn-lt"/>
                <a:ea typeface="+mj-ea"/>
              </a:rPr>
              <a:t>我们一直坚持的精神，</a:t>
            </a:r>
            <a:r>
              <a:rPr lang="en-US" altLang="zh-CN" sz="1600" b="1" dirty="0" smtClean="0">
                <a:solidFill>
                  <a:schemeClr val="bg1"/>
                </a:solidFill>
                <a:latin typeface="+mn-lt"/>
                <a:ea typeface="+mj-ea"/>
              </a:rPr>
              <a:t/>
            </a:r>
            <a:br>
              <a:rPr lang="en-US" altLang="zh-CN" sz="1600" b="1" dirty="0" smtClean="0">
                <a:solidFill>
                  <a:schemeClr val="bg1"/>
                </a:solidFill>
                <a:latin typeface="+mn-lt"/>
                <a:ea typeface="+mj-ea"/>
              </a:rPr>
            </a:br>
            <a:endParaRPr lang="zh-CN" altLang="en-US" sz="1600" b="1" dirty="0" smtClean="0">
              <a:solidFill>
                <a:schemeClr val="bg1"/>
              </a:solidFill>
              <a:latin typeface="+mn-lt"/>
              <a:ea typeface="+mj-ea"/>
            </a:endParaRPr>
          </a:p>
          <a:p>
            <a:r>
              <a:rPr lang="zh-CN" altLang="en-US" sz="4000" b="1" dirty="0" smtClean="0">
                <a:solidFill>
                  <a:schemeClr val="bg1"/>
                </a:solidFill>
                <a:latin typeface="+mn-lt"/>
                <a:ea typeface="+mj-ea"/>
              </a:rPr>
              <a:t>免费，自由，共享</a:t>
            </a:r>
          </a:p>
          <a:p>
            <a:r>
              <a:rPr lang="en-US" altLang="zh-CN" sz="4000" b="1" dirty="0" smtClean="0">
                <a:solidFill>
                  <a:schemeClr val="bg1"/>
                </a:solidFill>
                <a:latin typeface="+mn-lt"/>
                <a:ea typeface="+mj-ea"/>
              </a:rPr>
              <a:t>Free</a:t>
            </a:r>
            <a:r>
              <a:rPr lang="zh-CN" altLang="en-US" sz="4000" b="1" dirty="0" smtClean="0">
                <a:solidFill>
                  <a:schemeClr val="bg1"/>
                </a:solidFill>
                <a:latin typeface="+mn-lt"/>
                <a:ea typeface="+mj-ea"/>
              </a:rPr>
              <a:t>，</a:t>
            </a:r>
            <a:r>
              <a:rPr lang="en-US" altLang="zh-CN" sz="4000" b="1" dirty="0" smtClean="0">
                <a:solidFill>
                  <a:schemeClr val="bg1"/>
                </a:solidFill>
                <a:latin typeface="+mn-lt"/>
                <a:ea typeface="+mj-ea"/>
              </a:rPr>
              <a:t>Open</a:t>
            </a:r>
            <a:r>
              <a:rPr lang="zh-CN" altLang="en-US" sz="4000" b="1" dirty="0" smtClean="0">
                <a:solidFill>
                  <a:schemeClr val="bg1"/>
                </a:solidFill>
                <a:latin typeface="+mn-lt"/>
                <a:ea typeface="+mj-ea"/>
              </a:rPr>
              <a:t>，</a:t>
            </a:r>
            <a:r>
              <a:rPr lang="en-US" altLang="zh-CN" sz="4000" b="1" dirty="0" smtClean="0">
                <a:solidFill>
                  <a:schemeClr val="bg1"/>
                </a:solidFill>
                <a:latin typeface="+mn-lt"/>
                <a:ea typeface="+mj-ea"/>
              </a:rPr>
              <a:t>Share</a:t>
            </a:r>
            <a:endParaRPr lang="zh-CN" altLang="en-US" sz="4000" b="1" dirty="0">
              <a:solidFill>
                <a:schemeClr val="bg1"/>
              </a:solidFill>
              <a:latin typeface="+mn-lt"/>
              <a:ea typeface="+mj-ea"/>
            </a:endParaRPr>
          </a:p>
        </p:txBody>
      </p:sp>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449122" cy="338554"/>
          </a:xfrm>
          <a:prstGeom prst="rect">
            <a:avLst/>
          </a:prstGeom>
          <a:noFill/>
        </p:spPr>
        <p:txBody>
          <a:bodyPr wrap="square" rtlCol="0">
            <a:spAutoFit/>
          </a:bodyPr>
          <a:lstStyle/>
          <a:p>
            <a:r>
              <a:rPr lang="zh-CN" altLang="en-US" sz="1600" b="1" dirty="0">
                <a:solidFill>
                  <a:schemeClr val="bg1"/>
                </a:solidFill>
                <a:latin typeface="+mn-lt"/>
              </a:rPr>
              <a:t>无线通信协议发展</a:t>
            </a:r>
          </a:p>
        </p:txBody>
      </p:sp>
      <p:sp>
        <p:nvSpPr>
          <p:cNvPr id="18" name="文本框 17"/>
          <p:cNvSpPr txBox="1"/>
          <p:nvPr/>
        </p:nvSpPr>
        <p:spPr>
          <a:xfrm>
            <a:off x="5580462" y="2355080"/>
            <a:ext cx="2856902" cy="338554"/>
          </a:xfrm>
          <a:prstGeom prst="rect">
            <a:avLst/>
          </a:prstGeom>
          <a:noFill/>
        </p:spPr>
        <p:txBody>
          <a:bodyPr wrap="square" rtlCol="0">
            <a:spAutoFit/>
          </a:bodyPr>
          <a:lstStyle/>
          <a:p>
            <a:r>
              <a:rPr lang="zh-CN" altLang="en-US" sz="1600" b="1" dirty="0">
                <a:solidFill>
                  <a:schemeClr val="bg1"/>
                </a:solidFill>
              </a:rPr>
              <a:t>加密协议缺陷及攻击方法</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smtClean="0">
                <a:solidFill>
                  <a:schemeClr val="bg1"/>
                </a:solidFill>
                <a:latin typeface="+mn-lt"/>
              </a:rPr>
              <a:t> 攻击者的捷径、演示</a:t>
            </a:r>
            <a:r>
              <a:rPr lang="en-US" altLang="zh-CN" sz="1600" b="1" dirty="0" smtClean="0">
                <a:solidFill>
                  <a:schemeClr val="bg1"/>
                </a:solidFill>
                <a:latin typeface="+mn-lt"/>
              </a:rPr>
              <a:t>WPS</a:t>
            </a:r>
            <a:r>
              <a:rPr lang="zh-CN" altLang="en-US" sz="1600" b="1" dirty="0" smtClean="0">
                <a:solidFill>
                  <a:schemeClr val="bg1"/>
                </a:solidFill>
                <a:latin typeface="+mn-lt"/>
              </a:rPr>
              <a:t>攻击</a:t>
            </a:r>
            <a:endParaRPr lang="zh-CN" altLang="en-US" sz="1600" b="1" dirty="0">
              <a:solidFill>
                <a:schemeClr val="bg1"/>
              </a:solidFill>
              <a:latin typeface="+mn-lt"/>
            </a:endParaRP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accent6">
                    <a:lumMod val="60000"/>
                    <a:lumOff val="40000"/>
                  </a:schemeClr>
                </a:solidFill>
                <a:latin typeface="+mn-lt"/>
              </a:rPr>
              <a:t>针对无线密码破解的防御手段</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第一部分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1102570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6" name="标题 1"/>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solidFill>
                  <a:srgbClr val="0099FF"/>
                </a:solidFill>
              </a:rPr>
              <a:t>针对无线密码破解的防御手段</a:t>
            </a:r>
          </a:p>
        </p:txBody>
      </p:sp>
      <p:sp>
        <p:nvSpPr>
          <p:cNvPr id="10247" name="椭圆 3"/>
          <p:cNvSpPr>
            <a:spLocks noChangeArrowheads="1"/>
          </p:cNvSpPr>
          <p:nvPr/>
        </p:nvSpPr>
        <p:spPr bwMode="auto">
          <a:xfrm>
            <a:off x="3155837" y="2142881"/>
            <a:ext cx="2693794" cy="2272680"/>
          </a:xfrm>
          <a:prstGeom prst="ellipse">
            <a:avLst/>
          </a:prstGeom>
          <a:solidFill>
            <a:srgbClr val="0081E2"/>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endParaRPr lang="zh-CN" altLang="zh-CN" b="1">
              <a:solidFill>
                <a:srgbClr val="FFFFFF"/>
              </a:solidFill>
              <a:latin typeface="微软雅黑" panose="020B0503020204020204" pitchFamily="34" charset="-122"/>
              <a:sym typeface="微软雅黑" panose="020B0503020204020204" pitchFamily="34" charset="-122"/>
            </a:endParaRPr>
          </a:p>
        </p:txBody>
      </p:sp>
      <p:sp>
        <p:nvSpPr>
          <p:cNvPr id="10248" name="椭圆 5"/>
          <p:cNvSpPr>
            <a:spLocks noChangeArrowheads="1"/>
          </p:cNvSpPr>
          <p:nvPr/>
        </p:nvSpPr>
        <p:spPr bwMode="auto">
          <a:xfrm>
            <a:off x="5724528" y="2834703"/>
            <a:ext cx="1885550" cy="1658665"/>
          </a:xfrm>
          <a:prstGeom prst="ellipse">
            <a:avLst/>
          </a:prstGeom>
          <a:solidFill>
            <a:srgbClr val="0081E2"/>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solidFill>
                <a:srgbClr val="FFFFFF"/>
              </a:solidFill>
              <a:latin typeface="微软雅黑" panose="020B0503020204020204" pitchFamily="34" charset="-122"/>
              <a:sym typeface="微软雅黑" panose="020B0503020204020204" pitchFamily="34" charset="-122"/>
            </a:endParaRPr>
          </a:p>
        </p:txBody>
      </p:sp>
      <p:sp>
        <p:nvSpPr>
          <p:cNvPr id="10249" name="TextBox 8"/>
          <p:cNvSpPr>
            <a:spLocks noChangeArrowheads="1"/>
          </p:cNvSpPr>
          <p:nvPr/>
        </p:nvSpPr>
        <p:spPr bwMode="auto">
          <a:xfrm>
            <a:off x="3296572" y="2833942"/>
            <a:ext cx="2410237"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使用并定期更换高强度密码</a:t>
            </a:r>
            <a:endParaRPr lang="en-US" altLang="zh-CN" sz="2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endParaRPr lang="en-US" altLang="zh-CN" sz="12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250" name="Group 10"/>
          <p:cNvGrpSpPr>
            <a:grpSpLocks/>
          </p:cNvGrpSpPr>
          <p:nvPr/>
        </p:nvGrpSpPr>
        <p:grpSpPr bwMode="auto">
          <a:xfrm>
            <a:off x="5085751" y="799753"/>
            <a:ext cx="2781310" cy="2074199"/>
            <a:chOff x="-8800" y="0"/>
            <a:chExt cx="2428892" cy="1785950"/>
          </a:xfrm>
        </p:grpSpPr>
        <p:sp>
          <p:nvSpPr>
            <p:cNvPr id="10259" name="椭圆 7"/>
            <p:cNvSpPr>
              <a:spLocks noChangeArrowheads="1"/>
            </p:cNvSpPr>
            <p:nvPr/>
          </p:nvSpPr>
          <p:spPr bwMode="auto">
            <a:xfrm>
              <a:off x="321471" y="0"/>
              <a:ext cx="1785950" cy="1785950"/>
            </a:xfrm>
            <a:prstGeom prst="ellipse">
              <a:avLst/>
            </a:prstGeom>
            <a:solidFill>
              <a:srgbClr val="0081E2"/>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solidFill>
                  <a:srgbClr val="FFFFFF"/>
                </a:solidFill>
                <a:latin typeface="微软雅黑" panose="020B0503020204020204" pitchFamily="34" charset="-122"/>
                <a:sym typeface="微软雅黑" panose="020B0503020204020204" pitchFamily="34" charset="-122"/>
              </a:endParaRPr>
            </a:p>
          </p:txBody>
        </p:sp>
        <p:sp>
          <p:nvSpPr>
            <p:cNvPr id="10260" name="TextBox 9"/>
            <p:cNvSpPr>
              <a:spLocks noChangeArrowheads="1"/>
            </p:cNvSpPr>
            <p:nvPr/>
          </p:nvSpPr>
          <p:spPr bwMode="auto">
            <a:xfrm>
              <a:off x="-8800" y="680710"/>
              <a:ext cx="2428892" cy="450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关闭</a:t>
              </a:r>
              <a:r>
                <a:rPr lang="en-US" altLang="zh-CN"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WPS</a:t>
              </a:r>
            </a:p>
            <a:p>
              <a:pPr algn="ctr" eaLnBrk="1" hangingPunct="1"/>
              <a:endParaRPr lang="en-US" altLang="zh-CN" sz="10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251" name="Group 13"/>
          <p:cNvGrpSpPr>
            <a:grpSpLocks/>
          </p:cNvGrpSpPr>
          <p:nvPr/>
        </p:nvGrpSpPr>
        <p:grpSpPr bwMode="auto">
          <a:xfrm>
            <a:off x="3587078" y="554826"/>
            <a:ext cx="2075100" cy="1656759"/>
            <a:chOff x="376061" y="-83484"/>
            <a:chExt cx="1617162" cy="1690553"/>
          </a:xfrm>
        </p:grpSpPr>
        <p:sp>
          <p:nvSpPr>
            <p:cNvPr id="10257" name="椭圆 4"/>
            <p:cNvSpPr>
              <a:spLocks noChangeArrowheads="1"/>
            </p:cNvSpPr>
            <p:nvPr/>
          </p:nvSpPr>
          <p:spPr bwMode="auto">
            <a:xfrm>
              <a:off x="376061" y="-83484"/>
              <a:ext cx="1553780" cy="1690553"/>
            </a:xfrm>
            <a:prstGeom prst="ellipse">
              <a:avLst/>
            </a:prstGeom>
            <a:solidFill>
              <a:srgbClr val="0081E2"/>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solidFill>
                  <a:srgbClr val="FFFFFF"/>
                </a:solidFill>
                <a:latin typeface="微软雅黑" panose="020B0503020204020204" pitchFamily="34" charset="-122"/>
                <a:sym typeface="微软雅黑" panose="020B0503020204020204" pitchFamily="34" charset="-122"/>
              </a:endParaRPr>
            </a:p>
          </p:txBody>
        </p:sp>
        <p:sp>
          <p:nvSpPr>
            <p:cNvPr id="10258" name="TextBox 10"/>
            <p:cNvSpPr>
              <a:spLocks noChangeArrowheads="1"/>
            </p:cNvSpPr>
            <p:nvPr/>
          </p:nvSpPr>
          <p:spPr bwMode="auto">
            <a:xfrm>
              <a:off x="376061" y="607999"/>
              <a:ext cx="1617162" cy="378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使用</a:t>
              </a:r>
              <a:r>
                <a:rPr lang="en-US" altLang="zh-CN"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WPA/WPA2</a:t>
              </a:r>
              <a:r>
                <a:rPr lang="zh-CN" altLang="en-US"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加密</a:t>
              </a:r>
              <a:endParaRPr lang="en-US" altLang="zh-CN"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endParaRPr lang="en-US" altLang="zh-CN" sz="12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252" name="TextBox 12"/>
          <p:cNvSpPr>
            <a:spLocks noChangeArrowheads="1"/>
          </p:cNvSpPr>
          <p:nvPr/>
        </p:nvSpPr>
        <p:spPr bwMode="auto">
          <a:xfrm>
            <a:off x="5456824" y="3421928"/>
            <a:ext cx="241023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定期检查无线路由</a:t>
            </a:r>
            <a:endParaRPr lang="en-US" altLang="zh-CN"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rPr>
              <a:t>下客户端</a:t>
            </a:r>
            <a:endParaRPr lang="en-US" altLang="zh-CN" sz="1400" b="1" dirty="0" smtClean="0">
              <a:solidFill>
                <a:srgbClr val="FFE04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endParaRPr lang="en-US" altLang="zh-CN" sz="10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5259" y="985838"/>
            <a:ext cx="3250794" cy="3250794"/>
          </a:xfrm>
          <a:prstGeom prst="rect">
            <a:avLst/>
          </a:prstGeom>
        </p:spPr>
      </p:pic>
    </p:spTree>
    <p:extLst>
      <p:ext uri="{BB962C8B-B14F-4D97-AF65-F5344CB8AC3E}">
        <p14:creationId xmlns:p14="http://schemas.microsoft.com/office/powerpoint/2010/main" xmlns="" val="9208284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rgbClr val="0099FF"/>
                </a:solidFill>
              </a:rPr>
              <a:t>使用</a:t>
            </a:r>
            <a:r>
              <a:rPr lang="en-US" altLang="zh-CN" dirty="0">
                <a:solidFill>
                  <a:srgbClr val="0099FF"/>
                </a:solidFill>
              </a:rPr>
              <a:t>WPA/WPA2</a:t>
            </a:r>
            <a:r>
              <a:rPr lang="zh-CN" altLang="en-US" dirty="0">
                <a:solidFill>
                  <a:srgbClr val="0099FF"/>
                </a:solidFill>
              </a:rPr>
              <a:t>加密</a:t>
            </a:r>
          </a:p>
        </p:txBody>
      </p:sp>
      <p:sp>
        <p:nvSpPr>
          <p:cNvPr id="15" name="文本框 14"/>
          <p:cNvSpPr txBox="1"/>
          <p:nvPr/>
        </p:nvSpPr>
        <p:spPr>
          <a:xfrm>
            <a:off x="1042383" y="1543359"/>
            <a:ext cx="6122805" cy="1034129"/>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en-US" altLang="zh-CN" dirty="0" smtClean="0"/>
              <a:t>WEP  2003 </a:t>
            </a:r>
            <a:r>
              <a:rPr lang="zh-CN" altLang="en-US" dirty="0" smtClean="0"/>
              <a:t>年被淘汰</a:t>
            </a:r>
            <a:endParaRPr lang="en-US" altLang="zh-CN" dirty="0" smtClean="0"/>
          </a:p>
          <a:p>
            <a:pPr marL="342900" indent="-342900">
              <a:spcBef>
                <a:spcPct val="20000"/>
              </a:spcBef>
              <a:buFont typeface="Arial" panose="020B0604020202020204" pitchFamily="34" charset="0"/>
              <a:buChar char="•"/>
            </a:pPr>
            <a:r>
              <a:rPr lang="zh-CN" altLang="en-US" dirty="0" smtClean="0"/>
              <a:t>时间：</a:t>
            </a:r>
            <a:r>
              <a:rPr lang="en-US" altLang="zh-CN" dirty="0" smtClean="0"/>
              <a:t>5-20</a:t>
            </a:r>
            <a:r>
              <a:rPr lang="zh-CN" altLang="en-US" dirty="0" smtClean="0"/>
              <a:t>分钟，与密码复杂度无关</a:t>
            </a:r>
            <a:endParaRPr lang="en-US" altLang="zh-CN" dirty="0" smtClean="0"/>
          </a:p>
          <a:p>
            <a:pPr marL="342900" indent="-342900">
              <a:spcBef>
                <a:spcPct val="20000"/>
              </a:spcBef>
              <a:buFont typeface="Arial" panose="020B0604020202020204" pitchFamily="34" charset="0"/>
              <a:buChar char="•"/>
            </a:pPr>
            <a:r>
              <a:rPr lang="zh-CN" altLang="en-US" dirty="0"/>
              <a:t>工具逐渐</a:t>
            </a:r>
            <a:r>
              <a:rPr lang="zh-CN" altLang="en-US" dirty="0" smtClean="0"/>
              <a:t>成熟：</a:t>
            </a:r>
            <a:r>
              <a:rPr lang="en-US" altLang="zh-CN" dirty="0" err="1" smtClean="0"/>
              <a:t>WEPCrack</a:t>
            </a:r>
            <a:r>
              <a:rPr lang="zh-CN" altLang="en-US" dirty="0" smtClean="0"/>
              <a:t>、</a:t>
            </a:r>
            <a:r>
              <a:rPr lang="en-US" altLang="zh-CN" dirty="0" err="1" smtClean="0"/>
              <a:t>AirCrack</a:t>
            </a:r>
            <a:r>
              <a:rPr lang="zh-CN" altLang="en-US" dirty="0" smtClean="0"/>
              <a:t>、</a:t>
            </a:r>
            <a:r>
              <a:rPr lang="en-US" altLang="zh-CN" dirty="0" err="1" smtClean="0">
                <a:solidFill>
                  <a:srgbClr val="FF0000"/>
                </a:solidFill>
              </a:rPr>
              <a:t>wesside</a:t>
            </a:r>
            <a:r>
              <a:rPr lang="en-US" altLang="zh-CN" dirty="0" smtClean="0">
                <a:solidFill>
                  <a:srgbClr val="FF0000"/>
                </a:solidFill>
              </a:rPr>
              <a:t>-ng</a:t>
            </a:r>
          </a:p>
        </p:txBody>
      </p:sp>
    </p:spTree>
    <p:extLst>
      <p:ext uri="{BB962C8B-B14F-4D97-AF65-F5344CB8AC3E}">
        <p14:creationId xmlns:p14="http://schemas.microsoft.com/office/powerpoint/2010/main" xmlns="" val="11561425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高强度</a:t>
            </a:r>
            <a:r>
              <a:rPr lang="zh-CN" altLang="en-US" dirty="0">
                <a:solidFill>
                  <a:srgbClr val="0099FF"/>
                </a:solidFill>
              </a:rPr>
              <a:t>密码</a:t>
            </a:r>
          </a:p>
        </p:txBody>
      </p:sp>
      <p:sp>
        <p:nvSpPr>
          <p:cNvPr id="15" name="文本框 14"/>
          <p:cNvSpPr txBox="1"/>
          <p:nvPr/>
        </p:nvSpPr>
        <p:spPr>
          <a:xfrm>
            <a:off x="610185" y="914991"/>
            <a:ext cx="6122805" cy="1698927"/>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dirty="0" smtClean="0"/>
              <a:t>十位以上</a:t>
            </a:r>
            <a:endParaRPr lang="en-US" altLang="zh-CN" dirty="0" smtClean="0"/>
          </a:p>
          <a:p>
            <a:pPr marL="342900" indent="-342900">
              <a:spcBef>
                <a:spcPct val="20000"/>
              </a:spcBef>
              <a:buFont typeface="Arial" panose="020B0604020202020204" pitchFamily="34" charset="0"/>
              <a:buChar char="•"/>
            </a:pPr>
            <a:r>
              <a:rPr lang="zh-CN" altLang="en-US" dirty="0"/>
              <a:t>数字、字母，</a:t>
            </a:r>
            <a:r>
              <a:rPr lang="zh-CN" altLang="en-US" dirty="0" smtClean="0"/>
              <a:t>符号组合</a:t>
            </a:r>
            <a:endParaRPr lang="en-US" altLang="zh-CN" dirty="0" smtClean="0"/>
          </a:p>
          <a:p>
            <a:pPr marL="342900" indent="-342900">
              <a:spcBef>
                <a:spcPct val="20000"/>
              </a:spcBef>
              <a:buFont typeface="Arial" panose="020B0604020202020204" pitchFamily="34" charset="0"/>
              <a:buChar char="•"/>
            </a:pPr>
            <a:r>
              <a:rPr lang="zh-CN" altLang="en-US" dirty="0"/>
              <a:t>避免</a:t>
            </a:r>
            <a:r>
              <a:rPr lang="zh-CN" altLang="en-US" dirty="0" smtClean="0"/>
              <a:t>使用姓名、生日等弱口令</a:t>
            </a:r>
            <a:endParaRPr lang="en-US" altLang="zh-CN" dirty="0" smtClean="0"/>
          </a:p>
          <a:p>
            <a:pPr marL="342900" indent="-342900">
              <a:spcBef>
                <a:spcPct val="20000"/>
              </a:spcBef>
              <a:buFont typeface="Arial" panose="020B0604020202020204" pitchFamily="34" charset="0"/>
              <a:buChar char="•"/>
            </a:pPr>
            <a:r>
              <a:rPr lang="zh-CN" altLang="en-US" dirty="0"/>
              <a:t>定期</a:t>
            </a:r>
            <a:r>
              <a:rPr lang="zh-CN" altLang="en-US" dirty="0" smtClean="0"/>
              <a:t>更换密码</a:t>
            </a:r>
            <a:endParaRPr lang="en-US" altLang="zh-CN" dirty="0" smtClean="0"/>
          </a:p>
          <a:p>
            <a:pPr marL="342900" indent="-342900">
              <a:spcBef>
                <a:spcPct val="20000"/>
              </a:spcBef>
              <a:buFont typeface="Arial" panose="020B0604020202020204" pitchFamily="34" charset="0"/>
              <a:buChar char="•"/>
            </a:pPr>
            <a:endParaRPr lang="zh-CN" altLang="en-US" dirty="0"/>
          </a:p>
        </p:txBody>
      </p:sp>
      <p:pic>
        <p:nvPicPr>
          <p:cNvPr id="2" name="图片 1"/>
          <p:cNvPicPr>
            <a:picLocks noChangeAspect="1"/>
          </p:cNvPicPr>
          <p:nvPr/>
        </p:nvPicPr>
        <p:blipFill>
          <a:blip r:embed="rId5" cstate="print"/>
          <a:stretch>
            <a:fillRect/>
          </a:stretch>
        </p:blipFill>
        <p:spPr>
          <a:xfrm>
            <a:off x="3563538" y="1995486"/>
            <a:ext cx="5065079" cy="3042535"/>
          </a:xfrm>
          <a:prstGeom prst="rect">
            <a:avLst/>
          </a:prstGeom>
        </p:spPr>
      </p:pic>
    </p:spTree>
    <p:extLst>
      <p:ext uri="{BB962C8B-B14F-4D97-AF65-F5344CB8AC3E}">
        <p14:creationId xmlns:p14="http://schemas.microsoft.com/office/powerpoint/2010/main" xmlns="" val="36734729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 calcmode="lin" valueType="num">
                                      <p:cBhvr additive="base">
                                        <p:cTn id="1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 calcmode="lin" valueType="num">
                                      <p:cBhvr additive="base">
                                        <p:cTn id="19"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rgbClr val="0099FF"/>
                </a:solidFill>
              </a:rPr>
              <a:t>关闭</a:t>
            </a:r>
            <a:r>
              <a:rPr lang="en-US" altLang="zh-CN" dirty="0">
                <a:solidFill>
                  <a:srgbClr val="0099FF"/>
                </a:solidFill>
              </a:rPr>
              <a:t>WPS</a:t>
            </a:r>
          </a:p>
        </p:txBody>
      </p:sp>
      <p:sp>
        <p:nvSpPr>
          <p:cNvPr id="15" name="文本框 14"/>
          <p:cNvSpPr txBox="1"/>
          <p:nvPr/>
        </p:nvSpPr>
        <p:spPr>
          <a:xfrm>
            <a:off x="1906779" y="1541311"/>
            <a:ext cx="6122805" cy="1366528"/>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dirty="0" smtClean="0"/>
              <a:t>方便与安全两难全</a:t>
            </a:r>
            <a:endParaRPr lang="en-US" altLang="zh-CN" dirty="0" smtClean="0"/>
          </a:p>
          <a:p>
            <a:pPr marL="342900" indent="-342900">
              <a:spcBef>
                <a:spcPct val="20000"/>
              </a:spcBef>
              <a:buFont typeface="Arial" panose="020B0604020202020204" pitchFamily="34" charset="0"/>
              <a:buChar char="•"/>
            </a:pPr>
            <a:r>
              <a:rPr lang="zh-CN" altLang="en-US" dirty="0" smtClean="0"/>
              <a:t>最快</a:t>
            </a:r>
            <a:r>
              <a:rPr lang="en-US" altLang="zh-CN" dirty="0" smtClean="0"/>
              <a:t>2</a:t>
            </a:r>
            <a:r>
              <a:rPr lang="zh-CN" altLang="en-US" dirty="0" smtClean="0"/>
              <a:t>小时破解</a:t>
            </a:r>
            <a:endParaRPr lang="en-US" altLang="zh-CN" dirty="0" smtClean="0"/>
          </a:p>
          <a:p>
            <a:pPr marL="342900" indent="-342900">
              <a:spcBef>
                <a:spcPct val="20000"/>
              </a:spcBef>
              <a:buFont typeface="Arial" panose="020B0604020202020204" pitchFamily="34" charset="0"/>
              <a:buChar char="•"/>
            </a:pPr>
            <a:r>
              <a:rPr lang="zh-CN" altLang="en-US" dirty="0" smtClean="0"/>
              <a:t>破解</a:t>
            </a:r>
            <a:r>
              <a:rPr lang="en-US" altLang="zh-CN" dirty="0" smtClean="0"/>
              <a:t>PIN</a:t>
            </a:r>
            <a:r>
              <a:rPr lang="zh-CN" altLang="en-US" dirty="0" smtClean="0"/>
              <a:t>码同时可获得路由密码</a:t>
            </a:r>
            <a:endParaRPr lang="en-US" altLang="zh-CN" dirty="0" smtClean="0"/>
          </a:p>
          <a:p>
            <a:pPr>
              <a:spcBef>
                <a:spcPct val="20000"/>
              </a:spcBef>
            </a:pPr>
            <a:endParaRPr lang="zh-CN" altLang="en-US" dirty="0"/>
          </a:p>
        </p:txBody>
      </p:sp>
    </p:spTree>
    <p:extLst>
      <p:ext uri="{BB962C8B-B14F-4D97-AF65-F5344CB8AC3E}">
        <p14:creationId xmlns:p14="http://schemas.microsoft.com/office/powerpoint/2010/main" xmlns="" val="15929679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定期检查</a:t>
            </a:r>
            <a:endParaRPr lang="zh-CN" altLang="en-US" dirty="0">
              <a:solidFill>
                <a:srgbClr val="0099FF"/>
              </a:solidFill>
            </a:endParaRPr>
          </a:p>
        </p:txBody>
      </p:sp>
      <p:sp>
        <p:nvSpPr>
          <p:cNvPr id="15" name="文本框 14"/>
          <p:cNvSpPr txBox="1"/>
          <p:nvPr/>
        </p:nvSpPr>
        <p:spPr>
          <a:xfrm>
            <a:off x="1906779" y="1541311"/>
            <a:ext cx="6122805" cy="1698927"/>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dirty="0"/>
              <a:t>定期检查无线</a:t>
            </a:r>
            <a:r>
              <a:rPr lang="zh-CN" altLang="en-US" dirty="0" smtClean="0"/>
              <a:t>路由下客户端</a:t>
            </a:r>
            <a:endParaRPr lang="en-US" altLang="zh-CN" dirty="0" smtClean="0"/>
          </a:p>
          <a:p>
            <a:pPr marL="342900" indent="-342900">
              <a:spcBef>
                <a:spcPct val="20000"/>
              </a:spcBef>
              <a:buFont typeface="Arial" panose="020B0604020202020204" pitchFamily="34" charset="0"/>
              <a:buChar char="•"/>
            </a:pPr>
            <a:r>
              <a:rPr lang="zh-CN" altLang="en-US" dirty="0" smtClean="0"/>
              <a:t>检查当前无线路由器配置</a:t>
            </a:r>
            <a:endParaRPr lang="en-US" altLang="zh-CN" dirty="0" smtClean="0"/>
          </a:p>
          <a:p>
            <a:pPr marL="342900" indent="-342900">
              <a:spcBef>
                <a:spcPct val="20000"/>
              </a:spcBef>
              <a:buFont typeface="Arial" panose="020B0604020202020204" pitchFamily="34" charset="0"/>
              <a:buChar char="•"/>
            </a:pPr>
            <a:endParaRPr lang="en-US" altLang="zh-CN" dirty="0" smtClean="0"/>
          </a:p>
          <a:p>
            <a:pPr marL="342900" indent="-342900">
              <a:spcBef>
                <a:spcPct val="20000"/>
              </a:spcBef>
              <a:buFont typeface="Arial" panose="020B0604020202020204" pitchFamily="34" charset="0"/>
              <a:buChar char="•"/>
            </a:pPr>
            <a:endParaRPr lang="zh-CN" altLang="en-US" dirty="0"/>
          </a:p>
          <a:p>
            <a:pPr marL="342900" indent="-342900">
              <a:spcBef>
                <a:spcPct val="20000"/>
              </a:spcBef>
              <a:buFont typeface="Arial" panose="020B0604020202020204" pitchFamily="34" charset="0"/>
              <a:buChar char="•"/>
            </a:pPr>
            <a:endParaRPr lang="zh-CN" altLang="en-US" dirty="0"/>
          </a:p>
        </p:txBody>
      </p:sp>
      <p:pic>
        <p:nvPicPr>
          <p:cNvPr id="2" name="图片 1"/>
          <p:cNvPicPr>
            <a:picLocks noChangeAspect="1"/>
          </p:cNvPicPr>
          <p:nvPr/>
        </p:nvPicPr>
        <p:blipFill>
          <a:blip r:embed="rId5" cstate="print"/>
          <a:stretch>
            <a:fillRect/>
          </a:stretch>
        </p:blipFill>
        <p:spPr>
          <a:xfrm>
            <a:off x="3635571" y="2390774"/>
            <a:ext cx="5152381" cy="1790476"/>
          </a:xfrm>
          <a:prstGeom prst="rect">
            <a:avLst/>
          </a:prstGeom>
        </p:spPr>
      </p:pic>
    </p:spTree>
    <p:extLst>
      <p:ext uri="{BB962C8B-B14F-4D97-AF65-F5344CB8AC3E}">
        <p14:creationId xmlns:p14="http://schemas.microsoft.com/office/powerpoint/2010/main" xmlns="" val="33727389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rgbClr val="0099FF"/>
                </a:solidFill>
              </a:rPr>
              <a:t>802.1X</a:t>
            </a:r>
            <a:r>
              <a:rPr lang="zh-CN" altLang="en-US" dirty="0" smtClean="0">
                <a:solidFill>
                  <a:srgbClr val="0099FF"/>
                </a:solidFill>
              </a:rPr>
              <a:t>协议</a:t>
            </a:r>
            <a:endParaRPr lang="zh-CN" altLang="en-US" dirty="0">
              <a:solidFill>
                <a:srgbClr val="0099FF"/>
              </a:solidFill>
            </a:endParaRPr>
          </a:p>
        </p:txBody>
      </p:sp>
      <p:sp>
        <p:nvSpPr>
          <p:cNvPr id="12" name="文本框 11"/>
          <p:cNvSpPr txBox="1"/>
          <p:nvPr/>
        </p:nvSpPr>
        <p:spPr>
          <a:xfrm>
            <a:off x="1114416" y="842958"/>
            <a:ext cx="6122805" cy="2585323"/>
          </a:xfrm>
          <a:prstGeom prst="rect">
            <a:avLst/>
          </a:prstGeom>
          <a:noFill/>
        </p:spPr>
        <p:txBody>
          <a:bodyPr wrap="square" rtlCol="0">
            <a:spAutoFit/>
          </a:bodyPr>
          <a:lstStyle/>
          <a:p>
            <a:r>
              <a:rPr lang="zh-CN" altLang="en-US" dirty="0" smtClean="0"/>
              <a:t>大部分企业办公</a:t>
            </a:r>
            <a:r>
              <a:rPr lang="en-US" altLang="zh-CN" dirty="0" err="1" smtClean="0"/>
              <a:t>WiFi</a:t>
            </a:r>
            <a:r>
              <a:rPr lang="zh-CN" altLang="en-US" dirty="0" smtClean="0"/>
              <a:t>是这样的：</a:t>
            </a:r>
            <a:br>
              <a:rPr lang="zh-CN" altLang="en-US" dirty="0" smtClean="0"/>
            </a:br>
            <a:r>
              <a:rPr lang="en-US" altLang="zh-CN" dirty="0" smtClean="0"/>
              <a:t>1.WiFi</a:t>
            </a:r>
            <a:r>
              <a:rPr lang="zh-CN" altLang="en-US" dirty="0" smtClean="0"/>
              <a:t>使用的是公共密码，密码容易被蹭网钥匙破解，频繁改密码依旧会外泄，很苦恼！</a:t>
            </a:r>
          </a:p>
          <a:p>
            <a:r>
              <a:rPr lang="en-US" altLang="zh-CN" dirty="0" smtClean="0"/>
              <a:t>2.</a:t>
            </a:r>
            <a:r>
              <a:rPr lang="zh-CN" altLang="en-US" dirty="0" smtClean="0"/>
              <a:t>发现大流量下载的设备，但是很难追查是哪位员工，烦恼</a:t>
            </a:r>
            <a:r>
              <a:rPr lang="en-US" altLang="zh-CN" dirty="0" smtClean="0"/>
              <a:t/>
            </a:r>
            <a:br>
              <a:rPr lang="en-US" altLang="zh-CN" dirty="0" smtClean="0"/>
            </a:br>
            <a:r>
              <a:rPr lang="en-US" altLang="zh-CN" dirty="0" smtClean="0"/>
              <a:t>3.</a:t>
            </a:r>
            <a:r>
              <a:rPr lang="zh-CN" altLang="en-US" dirty="0" smtClean="0"/>
              <a:t>企业有客人来访，连上</a:t>
            </a:r>
            <a:r>
              <a:rPr lang="en-US" altLang="zh-CN" dirty="0" err="1" smtClean="0"/>
              <a:t>WiFi</a:t>
            </a:r>
            <a:r>
              <a:rPr lang="zh-CN" altLang="en-US" dirty="0" smtClean="0"/>
              <a:t>意味着好怕怕！</a:t>
            </a:r>
          </a:p>
          <a:p>
            <a:r>
              <a:rPr lang="zh-CN" altLang="en-US" dirty="0" smtClean="0"/>
              <a:t/>
            </a:r>
            <a:br>
              <a:rPr lang="zh-CN" altLang="en-US" dirty="0" smtClean="0"/>
            </a:br>
            <a:r>
              <a:rPr lang="en-US" altLang="zh-CN" dirty="0" smtClean="0"/>
              <a:t>1.</a:t>
            </a:r>
            <a:r>
              <a:rPr lang="zh-CN" altLang="en-US" dirty="0" smtClean="0"/>
              <a:t>每个员工使用自己手机号登录</a:t>
            </a:r>
            <a:r>
              <a:rPr lang="en-US" altLang="zh-CN" dirty="0" err="1" smtClean="0"/>
              <a:t>WiFi</a:t>
            </a:r>
            <a:r>
              <a:rPr lang="zh-CN" altLang="en-US" dirty="0" smtClean="0"/>
              <a:t>，一人一号，自由设置独立的登录密码，发现设备蹭网支持一键拉黑，其他员工依旧可以正常上网</a:t>
            </a:r>
          </a:p>
        </p:txBody>
      </p:sp>
    </p:spTree>
    <p:extLst>
      <p:ext uri="{BB962C8B-B14F-4D97-AF65-F5344CB8AC3E}">
        <p14:creationId xmlns:p14="http://schemas.microsoft.com/office/powerpoint/2010/main" xmlns="" val="26649724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新型路由</a:t>
            </a:r>
            <a:endParaRPr lang="zh-CN" altLang="en-US" dirty="0">
              <a:solidFill>
                <a:srgbClr val="0099FF"/>
              </a:solidFill>
            </a:endParaRPr>
          </a:p>
        </p:txBody>
      </p:sp>
      <p:sp>
        <p:nvSpPr>
          <p:cNvPr id="15" name="文本框 14"/>
          <p:cNvSpPr txBox="1"/>
          <p:nvPr/>
        </p:nvSpPr>
        <p:spPr>
          <a:xfrm>
            <a:off x="1906779" y="1541311"/>
            <a:ext cx="6122805" cy="1698927"/>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dirty="0" smtClean="0"/>
              <a:t>有人连接会提示，</a:t>
            </a:r>
            <a:endParaRPr lang="en-US" altLang="zh-CN" dirty="0" smtClean="0"/>
          </a:p>
          <a:p>
            <a:pPr marL="342900" indent="-342900">
              <a:spcBef>
                <a:spcPct val="20000"/>
              </a:spcBef>
              <a:buFont typeface="Arial" panose="020B0604020202020204" pitchFamily="34" charset="0"/>
              <a:buChar char="•"/>
            </a:pPr>
            <a:r>
              <a:rPr lang="zh-CN" altLang="en-US" dirty="0" smtClean="0"/>
              <a:t>手机直接踢掉</a:t>
            </a:r>
            <a:endParaRPr lang="en-US" altLang="zh-CN" dirty="0" smtClean="0"/>
          </a:p>
          <a:p>
            <a:pPr marL="342900" indent="-342900">
              <a:spcBef>
                <a:spcPct val="20000"/>
              </a:spcBef>
              <a:buFont typeface="Arial" panose="020B0604020202020204" pitchFamily="34" charset="0"/>
              <a:buChar char="•"/>
            </a:pPr>
            <a:endParaRPr lang="en-US" altLang="zh-CN" dirty="0" smtClean="0"/>
          </a:p>
          <a:p>
            <a:pPr marL="342900" indent="-342900">
              <a:spcBef>
                <a:spcPct val="20000"/>
              </a:spcBef>
              <a:buFont typeface="Arial" panose="020B0604020202020204" pitchFamily="34" charset="0"/>
              <a:buChar char="•"/>
            </a:pPr>
            <a:endParaRPr lang="zh-CN" altLang="en-US" dirty="0"/>
          </a:p>
          <a:p>
            <a:pPr marL="342900" indent="-342900">
              <a:spcBef>
                <a:spcPct val="20000"/>
              </a:spcBef>
              <a:buFont typeface="Arial" panose="020B0604020202020204" pitchFamily="34" charset="0"/>
              <a:buChar char="•"/>
            </a:pPr>
            <a:endParaRPr lang="zh-CN" altLang="en-US" dirty="0"/>
          </a:p>
        </p:txBody>
      </p:sp>
      <p:pic>
        <p:nvPicPr>
          <p:cNvPr id="10" name="图片 9" descr="QQ图片20160623093351.jpg"/>
          <p:cNvPicPr>
            <a:picLocks noChangeAspect="1"/>
          </p:cNvPicPr>
          <p:nvPr/>
        </p:nvPicPr>
        <p:blipFill>
          <a:blip r:embed="rId5" cstate="print"/>
          <a:stretch>
            <a:fillRect/>
          </a:stretch>
        </p:blipFill>
        <p:spPr>
          <a:xfrm>
            <a:off x="4788099" y="1131090"/>
            <a:ext cx="2163884" cy="3846905"/>
          </a:xfrm>
          <a:prstGeom prst="rect">
            <a:avLst/>
          </a:prstGeom>
        </p:spPr>
      </p:pic>
    </p:spTree>
    <p:extLst>
      <p:ext uri="{BB962C8B-B14F-4D97-AF65-F5344CB8AC3E}">
        <p14:creationId xmlns:p14="http://schemas.microsoft.com/office/powerpoint/2010/main" xmlns="" val="33727389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新型路由</a:t>
            </a:r>
            <a:endParaRPr lang="zh-CN" altLang="en-US" dirty="0">
              <a:solidFill>
                <a:srgbClr val="0099FF"/>
              </a:solidFill>
            </a:endParaRPr>
          </a:p>
        </p:txBody>
      </p:sp>
      <p:sp>
        <p:nvSpPr>
          <p:cNvPr id="15" name="文本框 14"/>
          <p:cNvSpPr txBox="1"/>
          <p:nvPr/>
        </p:nvSpPr>
        <p:spPr>
          <a:xfrm>
            <a:off x="1906779" y="1541311"/>
            <a:ext cx="6122805" cy="1643527"/>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dirty="0" smtClean="0"/>
              <a:t>看似安全，如果网站出问题，</a:t>
            </a:r>
            <a:r>
              <a:rPr lang="en-US" altLang="zh-CN" dirty="0" smtClean="0"/>
              <a:t/>
            </a:r>
            <a:br>
              <a:rPr lang="en-US" altLang="zh-CN" dirty="0" smtClean="0"/>
            </a:br>
            <a:r>
              <a:rPr lang="zh-CN" altLang="en-US" dirty="0" smtClean="0"/>
              <a:t>或者是被黑客入侵之后！</a:t>
            </a:r>
            <a:endParaRPr lang="en-US" altLang="zh-CN" dirty="0" smtClean="0"/>
          </a:p>
          <a:p>
            <a:pPr marL="342900" indent="-342900">
              <a:spcBef>
                <a:spcPct val="20000"/>
              </a:spcBef>
              <a:buFont typeface="Arial" panose="020B0604020202020204" pitchFamily="34" charset="0"/>
              <a:buChar char="•"/>
            </a:pPr>
            <a:endParaRPr lang="en-US" altLang="zh-CN" dirty="0" smtClean="0"/>
          </a:p>
          <a:p>
            <a:pPr marL="342900" indent="-342900">
              <a:spcBef>
                <a:spcPct val="20000"/>
              </a:spcBef>
              <a:buFont typeface="Arial" panose="020B0604020202020204" pitchFamily="34" charset="0"/>
              <a:buChar char="•"/>
            </a:pPr>
            <a:endParaRPr lang="zh-CN" altLang="en-US" dirty="0"/>
          </a:p>
          <a:p>
            <a:pPr marL="342900" indent="-342900">
              <a:spcBef>
                <a:spcPct val="20000"/>
              </a:spcBef>
              <a:buFont typeface="Arial" panose="020B0604020202020204" pitchFamily="34" charset="0"/>
              <a:buChar char="•"/>
            </a:pPr>
            <a:endParaRPr lang="zh-CN" altLang="en-US" dirty="0"/>
          </a:p>
        </p:txBody>
      </p:sp>
      <p:pic>
        <p:nvPicPr>
          <p:cNvPr id="11" name="图片 10" descr="QQ图片20160623093412.jpg"/>
          <p:cNvPicPr>
            <a:picLocks noChangeAspect="1"/>
          </p:cNvPicPr>
          <p:nvPr/>
        </p:nvPicPr>
        <p:blipFill>
          <a:blip r:embed="rId5" cstate="print"/>
          <a:stretch>
            <a:fillRect/>
          </a:stretch>
        </p:blipFill>
        <p:spPr>
          <a:xfrm>
            <a:off x="5508429" y="576264"/>
            <a:ext cx="2569070" cy="4567236"/>
          </a:xfrm>
          <a:prstGeom prst="rect">
            <a:avLst/>
          </a:prstGeom>
        </p:spPr>
      </p:pic>
    </p:spTree>
    <p:extLst>
      <p:ext uri="{BB962C8B-B14F-4D97-AF65-F5344CB8AC3E}">
        <p14:creationId xmlns:p14="http://schemas.microsoft.com/office/powerpoint/2010/main" xmlns="" val="33727389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新型路由</a:t>
            </a:r>
            <a:endParaRPr lang="zh-CN" altLang="en-US" dirty="0">
              <a:solidFill>
                <a:srgbClr val="0099FF"/>
              </a:solidFill>
            </a:endParaRPr>
          </a:p>
        </p:txBody>
      </p:sp>
      <p:sp>
        <p:nvSpPr>
          <p:cNvPr id="15" name="文本框 14"/>
          <p:cNvSpPr txBox="1"/>
          <p:nvPr/>
        </p:nvSpPr>
        <p:spPr>
          <a:xfrm>
            <a:off x="1906779" y="1541311"/>
            <a:ext cx="6122805" cy="1034129"/>
          </a:xfrm>
          <a:prstGeom prst="rect">
            <a:avLst/>
          </a:prstGeom>
          <a:noFill/>
        </p:spPr>
        <p:txBody>
          <a:bodyPr wrap="square" rtlCol="0">
            <a:spAutoFit/>
          </a:bodyPr>
          <a:lstStyle/>
          <a:p>
            <a:pPr marL="342900" indent="-342900">
              <a:spcBef>
                <a:spcPct val="20000"/>
              </a:spcBef>
              <a:buFont typeface="Arial" panose="020B0604020202020204" pitchFamily="34" charset="0"/>
              <a:buChar char="•"/>
            </a:pPr>
            <a:endParaRPr lang="en-US" altLang="zh-CN" dirty="0" smtClean="0"/>
          </a:p>
          <a:p>
            <a:pPr marL="342900" indent="-342900">
              <a:spcBef>
                <a:spcPct val="20000"/>
              </a:spcBef>
              <a:buFont typeface="Arial" panose="020B0604020202020204" pitchFamily="34" charset="0"/>
              <a:buChar char="•"/>
            </a:pPr>
            <a:endParaRPr lang="zh-CN" altLang="en-US" dirty="0"/>
          </a:p>
          <a:p>
            <a:pPr marL="342900" indent="-342900">
              <a:spcBef>
                <a:spcPct val="20000"/>
              </a:spcBef>
              <a:buFont typeface="Arial" panose="020B0604020202020204" pitchFamily="34" charset="0"/>
              <a:buChar char="•"/>
            </a:pPr>
            <a:endParaRPr lang="zh-CN" altLang="en-US" dirty="0"/>
          </a:p>
        </p:txBody>
      </p:sp>
      <p:pic>
        <p:nvPicPr>
          <p:cNvPr id="10" name="图片 9" descr="QQ图片20160623093416.jpg"/>
          <p:cNvPicPr>
            <a:picLocks noChangeAspect="1"/>
          </p:cNvPicPr>
          <p:nvPr/>
        </p:nvPicPr>
        <p:blipFill>
          <a:blip r:embed="rId5" cstate="print"/>
          <a:stretch>
            <a:fillRect/>
          </a:stretch>
        </p:blipFill>
        <p:spPr>
          <a:xfrm>
            <a:off x="3419472" y="554826"/>
            <a:ext cx="2459574" cy="4372575"/>
          </a:xfrm>
          <a:prstGeom prst="rect">
            <a:avLst/>
          </a:prstGeom>
        </p:spPr>
      </p:pic>
    </p:spTree>
    <p:extLst>
      <p:ext uri="{BB962C8B-B14F-4D97-AF65-F5344CB8AC3E}">
        <p14:creationId xmlns:p14="http://schemas.microsoft.com/office/powerpoint/2010/main" xmlns="" val="33727389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6119" y="626859"/>
            <a:ext cx="7491432" cy="338554"/>
          </a:xfrm>
          <a:prstGeom prst="rect">
            <a:avLst/>
          </a:prstGeom>
          <a:noFill/>
        </p:spPr>
        <p:txBody>
          <a:bodyPr wrap="square" rtlCol="0">
            <a:spAutoFit/>
          </a:bodyPr>
          <a:lstStyle/>
          <a:p>
            <a:r>
              <a:rPr lang="zh-CN" altLang="en-US" sz="1600" b="1" dirty="0" smtClean="0">
                <a:solidFill>
                  <a:schemeClr val="bg1"/>
                </a:solidFill>
                <a:latin typeface="+mn-lt"/>
                <a:ea typeface="+mj-ea"/>
              </a:rPr>
              <a:t>必需学点文化了</a:t>
            </a:r>
            <a:endParaRPr lang="zh-CN" altLang="en-US" sz="1600" b="1" dirty="0">
              <a:solidFill>
                <a:schemeClr val="bg1"/>
              </a:solidFill>
              <a:latin typeface="+mn-lt"/>
              <a:ea typeface="+mj-ea"/>
            </a:endParaRPr>
          </a:p>
        </p:txBody>
      </p:sp>
      <p:pic>
        <p:nvPicPr>
          <p:cNvPr id="4" name="图片 3" descr="出租.jpg"/>
          <p:cNvPicPr>
            <a:picLocks noChangeAspect="1"/>
          </p:cNvPicPr>
          <p:nvPr/>
        </p:nvPicPr>
        <p:blipFill>
          <a:blip r:embed="rId3" cstate="print"/>
          <a:stretch>
            <a:fillRect/>
          </a:stretch>
        </p:blipFill>
        <p:spPr>
          <a:xfrm>
            <a:off x="2266944" y="0"/>
            <a:ext cx="6030834" cy="8041112"/>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eaLnBrk="1" hangingPunct="1"/>
            <a:r>
              <a:rPr lang="zh-CN" altLang="en-US" dirty="0" smtClean="0">
                <a:solidFill>
                  <a:srgbClr val="0099FF"/>
                </a:solidFill>
              </a:rPr>
              <a:t>准备第二部分</a:t>
            </a:r>
            <a:endParaRPr lang="zh-CN" altLang="en-US" dirty="0">
              <a:solidFill>
                <a:srgbClr val="0099FF"/>
              </a:solidFill>
            </a:endParaRPr>
          </a:p>
        </p:txBody>
      </p:sp>
      <p:sp>
        <p:nvSpPr>
          <p:cNvPr id="15" name="文本框 14"/>
          <p:cNvSpPr txBox="1"/>
          <p:nvPr/>
        </p:nvSpPr>
        <p:spPr>
          <a:xfrm>
            <a:off x="1906779" y="1541311"/>
            <a:ext cx="6122805" cy="1034129"/>
          </a:xfrm>
          <a:prstGeom prst="rect">
            <a:avLst/>
          </a:prstGeom>
          <a:noFill/>
        </p:spPr>
        <p:txBody>
          <a:bodyPr wrap="square" rtlCol="0">
            <a:spAutoFit/>
          </a:bodyPr>
          <a:lstStyle/>
          <a:p>
            <a:pPr marL="342900" indent="-342900">
              <a:spcBef>
                <a:spcPct val="20000"/>
              </a:spcBef>
              <a:buFont typeface="Arial" panose="020B0604020202020204" pitchFamily="34" charset="0"/>
              <a:buChar char="•"/>
            </a:pPr>
            <a:endParaRPr lang="en-US" altLang="zh-CN" dirty="0" smtClean="0"/>
          </a:p>
          <a:p>
            <a:pPr marL="342900" indent="-342900">
              <a:spcBef>
                <a:spcPct val="20000"/>
              </a:spcBef>
              <a:buFont typeface="Arial" panose="020B0604020202020204" pitchFamily="34" charset="0"/>
              <a:buChar char="•"/>
            </a:pPr>
            <a:endParaRPr lang="zh-CN" altLang="en-US" dirty="0"/>
          </a:p>
          <a:p>
            <a:pPr marL="342900" indent="-342900">
              <a:spcBef>
                <a:spcPct val="20000"/>
              </a:spcBef>
              <a:buFont typeface="Arial" panose="020B0604020202020204" pitchFamily="34" charset="0"/>
              <a:buChar char="•"/>
            </a:pPr>
            <a:endParaRPr lang="zh-CN" altLang="en-US" dirty="0"/>
          </a:p>
        </p:txBody>
      </p:sp>
      <p:sp>
        <p:nvSpPr>
          <p:cNvPr id="11" name="文本框 14"/>
          <p:cNvSpPr txBox="1"/>
          <p:nvPr/>
        </p:nvSpPr>
        <p:spPr>
          <a:xfrm>
            <a:off x="1906779" y="1541311"/>
            <a:ext cx="6122805" cy="1975926"/>
          </a:xfrm>
          <a:prstGeom prst="rect">
            <a:avLst/>
          </a:prstGeom>
          <a:noFill/>
        </p:spPr>
        <p:txBody>
          <a:bodyPr wrap="square" rtlCol="0">
            <a:spAutoFit/>
          </a:bodyPr>
          <a:lstStyle/>
          <a:p>
            <a:pPr marL="342900" indent="-342900">
              <a:spcBef>
                <a:spcPct val="20000"/>
              </a:spcBef>
            </a:pPr>
            <a:r>
              <a:rPr lang="zh-CN" altLang="en-US" dirty="0" smtClean="0"/>
              <a:t>以上都是浮云，过时了！</a:t>
            </a:r>
            <a:endParaRPr lang="en-US" altLang="zh-CN" dirty="0" smtClean="0"/>
          </a:p>
          <a:p>
            <a:pPr marL="342900" indent="-342900">
              <a:spcBef>
                <a:spcPct val="20000"/>
              </a:spcBef>
            </a:pPr>
            <a:r>
              <a:rPr lang="zh-CN" altLang="en-US" dirty="0" smtClean="0"/>
              <a:t>如果</a:t>
            </a:r>
            <a:r>
              <a:rPr lang="en-US" altLang="zh-CN" dirty="0" err="1" smtClean="0"/>
              <a:t>Wifi</a:t>
            </a:r>
            <a:r>
              <a:rPr lang="zh-CN" altLang="en-US" dirty="0" smtClean="0"/>
              <a:t>密码是</a:t>
            </a:r>
            <a:endParaRPr lang="en-US" altLang="zh-CN" dirty="0" smtClean="0"/>
          </a:p>
          <a:p>
            <a:pPr marL="342900" indent="-342900">
              <a:spcBef>
                <a:spcPct val="20000"/>
              </a:spcBef>
            </a:pPr>
            <a:r>
              <a:rPr lang="en-US" altLang="zh-CN" dirty="0" smtClean="0"/>
              <a:t>IlOve77169oO#13Ga$#%$#fg6!@%*&amp;67efdsf346456</a:t>
            </a:r>
          </a:p>
          <a:p>
            <a:pPr marL="342900" indent="-342900">
              <a:spcBef>
                <a:spcPct val="20000"/>
              </a:spcBef>
            </a:pPr>
            <a:r>
              <a:rPr lang="zh-CN" altLang="en-US" dirty="0" smtClean="0"/>
              <a:t>来你给破解一下。</a:t>
            </a:r>
            <a:r>
              <a:rPr lang="en-US" altLang="zh-CN" dirty="0" smtClean="0"/>
              <a:t/>
            </a:r>
            <a:br>
              <a:rPr lang="en-US" altLang="zh-CN" dirty="0" smtClean="0"/>
            </a:br>
            <a:r>
              <a:rPr lang="zh-CN" altLang="en-US" dirty="0" smtClean="0"/>
              <a:t>破解密码，只是存在理论是可以破解，</a:t>
            </a:r>
            <a:endParaRPr lang="en-US" altLang="zh-CN" dirty="0" smtClean="0"/>
          </a:p>
          <a:p>
            <a:pPr marL="342900" indent="-342900">
              <a:spcBef>
                <a:spcPct val="20000"/>
              </a:spcBef>
            </a:pPr>
            <a:endParaRPr lang="zh-CN" altLang="en-US" dirty="0"/>
          </a:p>
        </p:txBody>
      </p:sp>
    </p:spTree>
    <p:extLst>
      <p:ext uri="{BB962C8B-B14F-4D97-AF65-F5344CB8AC3E}">
        <p14:creationId xmlns:p14="http://schemas.microsoft.com/office/powerpoint/2010/main" xmlns="" val="33727389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593188" cy="338554"/>
          </a:xfrm>
          <a:prstGeom prst="rect">
            <a:avLst/>
          </a:prstGeom>
          <a:noFill/>
        </p:spPr>
        <p:txBody>
          <a:bodyPr wrap="square" rtlCol="0">
            <a:spAutoFit/>
          </a:bodyPr>
          <a:lstStyle/>
          <a:p>
            <a:r>
              <a:rPr lang="zh-CN" altLang="en-US" sz="1600" b="1" dirty="0" smtClean="0">
                <a:solidFill>
                  <a:schemeClr val="accent6">
                    <a:lumMod val="60000"/>
                    <a:lumOff val="40000"/>
                  </a:schemeClr>
                </a:solidFill>
              </a:rPr>
              <a:t>无线监听</a:t>
            </a:r>
            <a:endParaRPr lang="zh-CN" altLang="en-US" sz="1600" b="1" dirty="0">
              <a:solidFill>
                <a:schemeClr val="accent6">
                  <a:lumMod val="60000"/>
                  <a:lumOff val="40000"/>
                </a:schemeClr>
              </a:solidFill>
            </a:endParaRPr>
          </a:p>
        </p:txBody>
      </p:sp>
      <p:sp>
        <p:nvSpPr>
          <p:cNvPr id="18" name="文本框 17"/>
          <p:cNvSpPr txBox="1"/>
          <p:nvPr/>
        </p:nvSpPr>
        <p:spPr>
          <a:xfrm>
            <a:off x="5580462" y="2355080"/>
            <a:ext cx="2593188" cy="338554"/>
          </a:xfrm>
          <a:prstGeom prst="rect">
            <a:avLst/>
          </a:prstGeom>
          <a:noFill/>
        </p:spPr>
        <p:txBody>
          <a:bodyPr wrap="square" rtlCol="0">
            <a:spAutoFit/>
          </a:bodyPr>
          <a:lstStyle/>
          <a:p>
            <a:r>
              <a:rPr lang="zh-CN" altLang="en-US" sz="1600" b="1" dirty="0">
                <a:solidFill>
                  <a:schemeClr val="bg1"/>
                </a:solidFill>
              </a:rPr>
              <a:t>钓鱼</a:t>
            </a:r>
            <a:r>
              <a:rPr lang="en-US" altLang="zh-CN" sz="1600" b="1" dirty="0">
                <a:solidFill>
                  <a:schemeClr val="bg1"/>
                </a:solidFill>
              </a:rPr>
              <a:t>AP</a:t>
            </a:r>
            <a:r>
              <a:rPr lang="zh-CN" altLang="en-US" sz="1600" b="1" dirty="0">
                <a:solidFill>
                  <a:schemeClr val="bg1"/>
                </a:solidFill>
              </a:rPr>
              <a:t>搭建以及原理</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a:solidFill>
                  <a:schemeClr val="bg1"/>
                </a:solidFill>
              </a:rPr>
              <a:t>针对无线路由自身的攻击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如何设置一个安全的路由器</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a:t>
            </a:r>
            <a:r>
              <a:rPr lang="zh-CN" altLang="en-US" sz="3600" b="1" dirty="0">
                <a:solidFill>
                  <a:schemeClr val="bg1"/>
                </a:solidFill>
                <a:latin typeface="+mn-lt"/>
              </a:rPr>
              <a:t>二</a:t>
            </a:r>
            <a:r>
              <a:rPr lang="zh-CN" altLang="en-US" sz="3600" b="1" dirty="0" smtClean="0">
                <a:solidFill>
                  <a:schemeClr val="bg1"/>
                </a:solidFill>
                <a:latin typeface="+mn-lt"/>
              </a:rPr>
              <a:t>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2794549409"/>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bwMode="auto">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a:spLocks noGrp="1" noChangeArrowheads="1"/>
          </p:cNvSpPr>
          <p:nvPr>
            <p:ph type="title" idx="4294967295"/>
          </p:nvPr>
        </p:nvSpPr>
        <p:spPr bwMode="auto">
          <a:xfrm>
            <a:off x="914400"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latin typeface="+mj-ea"/>
              </a:rPr>
              <a:t>什么是无线监听</a:t>
            </a:r>
            <a:endParaRPr lang="zh-CN" altLang="en-US" dirty="0">
              <a:solidFill>
                <a:schemeClr val="tx1"/>
              </a:solidFill>
              <a:latin typeface="+mj-ea"/>
            </a:endParaRPr>
          </a:p>
        </p:txBody>
      </p:sp>
      <p:sp>
        <p:nvSpPr>
          <p:cNvPr id="13" name="文本框 12"/>
          <p:cNvSpPr txBox="1"/>
          <p:nvPr/>
        </p:nvSpPr>
        <p:spPr>
          <a:xfrm>
            <a:off x="3263786" y="1923453"/>
            <a:ext cx="5880214" cy="923330"/>
          </a:xfrm>
          <a:prstGeom prst="rect">
            <a:avLst/>
          </a:prstGeom>
          <a:noFill/>
        </p:spPr>
        <p:txBody>
          <a:bodyPr wrap="square" rtlCol="0">
            <a:spAutoFit/>
          </a:bodyPr>
          <a:lstStyle/>
          <a:p>
            <a:r>
              <a:rPr lang="zh-CN" altLang="en-US" b="1" dirty="0" smtClean="0">
                <a:solidFill>
                  <a:srgbClr val="2A82B0"/>
                </a:solidFill>
                <a:latin typeface="微软雅黑"/>
                <a:ea typeface="微软雅黑"/>
              </a:rPr>
              <a:t>无线监听是</a:t>
            </a:r>
            <a:r>
              <a:rPr lang="zh-CN" altLang="en-US" b="1" dirty="0">
                <a:solidFill>
                  <a:srgbClr val="2A82B0"/>
                </a:solidFill>
                <a:latin typeface="微软雅黑"/>
                <a:ea typeface="微软雅黑"/>
              </a:rPr>
              <a:t>一种基于被动侦听原理的网络分析方式</a:t>
            </a:r>
            <a:r>
              <a:rPr lang="zh-CN" altLang="en-US" b="1" dirty="0" smtClean="0">
                <a:solidFill>
                  <a:srgbClr val="2A82B0"/>
                </a:solidFill>
                <a:latin typeface="微软雅黑"/>
                <a:ea typeface="微软雅黑"/>
              </a:rPr>
              <a:t>。</a:t>
            </a:r>
            <a:endParaRPr lang="en-US" altLang="zh-CN" b="1" dirty="0" smtClean="0">
              <a:solidFill>
                <a:srgbClr val="2A82B0"/>
              </a:solidFill>
              <a:latin typeface="微软雅黑"/>
              <a:ea typeface="微软雅黑"/>
            </a:endParaRPr>
          </a:p>
          <a:p>
            <a:endParaRPr lang="en-US" altLang="zh-CN" b="1" dirty="0">
              <a:solidFill>
                <a:srgbClr val="2A82B0"/>
              </a:solidFill>
              <a:latin typeface="微软雅黑"/>
              <a:ea typeface="微软雅黑"/>
            </a:endParaRPr>
          </a:p>
          <a:p>
            <a:r>
              <a:rPr lang="zh-CN" altLang="en-US" b="1" dirty="0" smtClean="0">
                <a:solidFill>
                  <a:srgbClr val="2A82B0"/>
                </a:solidFill>
                <a:latin typeface="微软雅黑"/>
                <a:ea typeface="微软雅黑"/>
              </a:rPr>
              <a:t>前提：已知</a:t>
            </a:r>
            <a:r>
              <a:rPr lang="zh-CN" altLang="en-US" b="1" dirty="0">
                <a:solidFill>
                  <a:srgbClr val="2A82B0"/>
                </a:solidFill>
                <a:latin typeface="微软雅黑"/>
                <a:ea typeface="微软雅黑"/>
              </a:rPr>
              <a:t>认证</a:t>
            </a:r>
            <a:r>
              <a:rPr lang="zh-CN" altLang="en-US" b="1" dirty="0" smtClean="0">
                <a:solidFill>
                  <a:srgbClr val="2A82B0"/>
                </a:solidFill>
                <a:latin typeface="微软雅黑"/>
                <a:ea typeface="微软雅黑"/>
              </a:rPr>
              <a:t>密码</a:t>
            </a:r>
            <a:endParaRPr lang="en-US" altLang="zh-CN" b="1" dirty="0" smtClean="0">
              <a:solidFill>
                <a:srgbClr val="2A82B0"/>
              </a:solidFill>
              <a:latin typeface="微软雅黑"/>
              <a:ea typeface="微软雅黑"/>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19099" y="1572814"/>
            <a:ext cx="2242557" cy="1624608"/>
          </a:xfrm>
          <a:prstGeom prst="rect">
            <a:avLst/>
          </a:prstGeom>
        </p:spPr>
      </p:pic>
    </p:spTree>
    <p:extLst>
      <p:ext uri="{BB962C8B-B14F-4D97-AF65-F5344CB8AC3E}">
        <p14:creationId xmlns:p14="http://schemas.microsoft.com/office/powerpoint/2010/main" xmlns="" val="22388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 calcmode="lin" valueType="num">
                                      <p:cBhvr additive="base">
                                        <p:cTn id="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6"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a:solidFill>
                  <a:schemeClr val="tx1"/>
                </a:solidFill>
                <a:latin typeface="+mj-ea"/>
              </a:rPr>
              <a:t>被动监听</a:t>
            </a:r>
            <a:endParaRPr lang="en-US" altLang="zh-CN" dirty="0">
              <a:solidFill>
                <a:schemeClr val="tx1"/>
              </a:solidFill>
              <a:latin typeface="+mj-ea"/>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296375" y="629293"/>
            <a:ext cx="6240600" cy="3799832"/>
          </a:xfrm>
          <a:prstGeom prst="rect">
            <a:avLst/>
          </a:prstGeom>
        </p:spPr>
      </p:pic>
      <p:sp>
        <p:nvSpPr>
          <p:cNvPr id="3" name="文本框 2"/>
          <p:cNvSpPr txBox="1"/>
          <p:nvPr/>
        </p:nvSpPr>
        <p:spPr>
          <a:xfrm>
            <a:off x="5580462" y="2425917"/>
            <a:ext cx="3330109" cy="83099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无线信号是广播发送的，每个客户端都能接受到全部数据，但是网卡会根据发送目标过滤数据包。</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8335401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024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6" name="标题 1"/>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latin typeface="+mj-ea"/>
              </a:rPr>
              <a:t>主动监听</a:t>
            </a:r>
            <a:endParaRPr lang="en-US" altLang="zh-CN" dirty="0">
              <a:solidFill>
                <a:schemeClr val="tx1"/>
              </a:solidFill>
              <a:latin typeface="+mj-ea"/>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258482" y="676275"/>
            <a:ext cx="6887178" cy="3860488"/>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79305" y="653058"/>
            <a:ext cx="7045531" cy="4215421"/>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043621" y="653058"/>
            <a:ext cx="7275918" cy="4180155"/>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93674" y="649818"/>
            <a:ext cx="7233055" cy="4183395"/>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121559" y="670648"/>
            <a:ext cx="7161022" cy="4141733"/>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29690" y="678315"/>
            <a:ext cx="7161022" cy="4141733"/>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58461" y="700669"/>
            <a:ext cx="7088989" cy="4100071"/>
          </a:xfrm>
          <a:prstGeom prst="rect">
            <a:avLst/>
          </a:prstGeom>
        </p:spPr>
      </p:pic>
    </p:spTree>
    <p:extLst>
      <p:ext uri="{BB962C8B-B14F-4D97-AF65-F5344CB8AC3E}">
        <p14:creationId xmlns:p14="http://schemas.microsoft.com/office/powerpoint/2010/main" xmlns="" val="463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a:solidFill>
                  <a:schemeClr val="tx1"/>
                </a:solidFill>
                <a:latin typeface="+mj-ea"/>
              </a:rPr>
              <a:t>被动</a:t>
            </a:r>
            <a:r>
              <a:rPr lang="zh-CN" altLang="en-US" dirty="0" smtClean="0">
                <a:solidFill>
                  <a:schemeClr val="tx1"/>
                </a:solidFill>
                <a:latin typeface="+mj-ea"/>
              </a:rPr>
              <a:t>监听与</a:t>
            </a:r>
            <a:r>
              <a:rPr lang="en-US" altLang="zh-CN" dirty="0" smtClean="0">
                <a:solidFill>
                  <a:schemeClr val="tx1"/>
                </a:solidFill>
                <a:latin typeface="+mj-ea"/>
              </a:rPr>
              <a:t>ARP</a:t>
            </a:r>
            <a:r>
              <a:rPr lang="zh-CN" altLang="en-US" dirty="0" smtClean="0">
                <a:solidFill>
                  <a:schemeClr val="tx1"/>
                </a:solidFill>
                <a:latin typeface="+mj-ea"/>
              </a:rPr>
              <a:t>欺骗比较</a:t>
            </a:r>
            <a:endParaRPr lang="en-US" altLang="zh-CN" dirty="0">
              <a:solidFill>
                <a:schemeClr val="tx1"/>
              </a:solidFill>
              <a:latin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xmlns="" val="3347966245"/>
              </p:ext>
            </p:extLst>
          </p:nvPr>
        </p:nvGraphicFramePr>
        <p:xfrm>
          <a:off x="1402548" y="1491255"/>
          <a:ext cx="6338904" cy="2115391"/>
        </p:xfrm>
        <a:graphic>
          <a:graphicData uri="http://schemas.openxmlformats.org/drawingml/2006/table">
            <a:tbl>
              <a:tblPr firstRow="1" bandRow="1">
                <a:tableStyleId>{E8034E78-7F5D-4C2E-B375-FC64B27BC917}</a:tableStyleId>
              </a:tblPr>
              <a:tblGrid>
                <a:gridCol w="2112968"/>
                <a:gridCol w="2112968"/>
                <a:gridCol w="2112968"/>
              </a:tblGrid>
              <a:tr h="523396">
                <a:tc>
                  <a:txBody>
                    <a:bodyPr/>
                    <a:lstStyle/>
                    <a:p>
                      <a:pPr algn="ctr"/>
                      <a:endParaRPr lang="zh-CN" altLang="en-US" b="0" dirty="0">
                        <a:ln>
                          <a:noFill/>
                        </a:ln>
                        <a:solidFill>
                          <a:schemeClr val="accent5">
                            <a:lumMod val="10000"/>
                          </a:schemeClr>
                        </a:solidFill>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smtClean="0">
                          <a:ln>
                            <a:noFill/>
                          </a:ln>
                          <a:solidFill>
                            <a:schemeClr val="accent5">
                              <a:lumMod val="10000"/>
                            </a:schemeClr>
                          </a:solidFill>
                        </a:rPr>
                        <a:t>被动监听</a:t>
                      </a:r>
                    </a:p>
                  </a:txBody>
                  <a:tcPr anchor="ctr">
                    <a:lnB w="12700" cap="flat" cmpd="sng" algn="ctr">
                      <a:solidFill>
                        <a:schemeClr val="tx1"/>
                      </a:solidFill>
                      <a:prstDash val="solid"/>
                      <a:round/>
                      <a:headEnd type="none" w="med" len="med"/>
                      <a:tailEnd type="none" w="med" len="med"/>
                    </a:lnB>
                  </a:tcPr>
                </a:tc>
                <a:tc>
                  <a:txBody>
                    <a:bodyPr/>
                    <a:lstStyle/>
                    <a:p>
                      <a:pPr algn="ctr"/>
                      <a:r>
                        <a:rPr lang="zh-CN" altLang="en-US" b="0" dirty="0" smtClean="0">
                          <a:ln>
                            <a:noFill/>
                          </a:ln>
                          <a:solidFill>
                            <a:schemeClr val="accent5">
                              <a:lumMod val="10000"/>
                            </a:schemeClr>
                          </a:solidFill>
                        </a:rPr>
                        <a:t>主动监听</a:t>
                      </a:r>
                      <a:endParaRPr lang="zh-CN" altLang="en-US" b="0" dirty="0">
                        <a:ln>
                          <a:noFill/>
                        </a:ln>
                        <a:solidFill>
                          <a:schemeClr val="accent5">
                            <a:lumMod val="10000"/>
                          </a:schemeClr>
                        </a:solidFill>
                      </a:endParaRPr>
                    </a:p>
                  </a:txBody>
                  <a:tcPr anchor="ctr">
                    <a:lnB w="12700" cap="flat" cmpd="sng" algn="ctr">
                      <a:solidFill>
                        <a:schemeClr val="tx1"/>
                      </a:solidFill>
                      <a:prstDash val="solid"/>
                      <a:round/>
                      <a:headEnd type="none" w="med" len="med"/>
                      <a:tailEnd type="none" w="med" len="med"/>
                    </a:lnB>
                  </a:tcPr>
                </a:tc>
              </a:tr>
              <a:tr h="530665">
                <a:tc>
                  <a:txBody>
                    <a:bodyPr/>
                    <a:lstStyle/>
                    <a:p>
                      <a:pPr algn="ctr"/>
                      <a:r>
                        <a:rPr lang="zh-CN" altLang="en-US" b="0" dirty="0" smtClean="0">
                          <a:ln>
                            <a:noFill/>
                          </a:ln>
                          <a:solidFill>
                            <a:schemeClr val="accent5">
                              <a:lumMod val="10000"/>
                            </a:schemeClr>
                          </a:solidFill>
                        </a:rPr>
                        <a:t>稳定性</a:t>
                      </a: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tint val="40000"/>
                      </a:schemeClr>
                    </a:solidFill>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0665">
                <a:tc>
                  <a:txBody>
                    <a:bodyPr/>
                    <a:lstStyle/>
                    <a:p>
                      <a:pPr algn="ctr"/>
                      <a:r>
                        <a:rPr lang="zh-CN" altLang="en-US" b="0" dirty="0" smtClean="0">
                          <a:ln>
                            <a:noFill/>
                          </a:ln>
                          <a:solidFill>
                            <a:schemeClr val="accent5">
                              <a:lumMod val="10000"/>
                            </a:schemeClr>
                          </a:solidFill>
                        </a:rPr>
                        <a:t>隐蔽性</a:t>
                      </a: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0665">
                <a:tc>
                  <a:txBody>
                    <a:bodyPr/>
                    <a:lstStyle/>
                    <a:p>
                      <a:pPr algn="ctr"/>
                      <a:r>
                        <a:rPr lang="zh-CN" altLang="en-US" b="0" dirty="0" smtClean="0">
                          <a:ln>
                            <a:noFill/>
                          </a:ln>
                          <a:solidFill>
                            <a:schemeClr val="accent5">
                              <a:lumMod val="10000"/>
                            </a:schemeClr>
                          </a:solidFill>
                        </a:rPr>
                        <a:t>利用程度</a:t>
                      </a: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0" dirty="0">
                        <a:ln>
                          <a:noFill/>
                        </a:ln>
                        <a:solidFill>
                          <a:schemeClr val="accent5">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同心圆 5"/>
          <p:cNvSpPr/>
          <p:nvPr/>
        </p:nvSpPr>
        <p:spPr>
          <a:xfrm>
            <a:off x="4437459" y="2643783"/>
            <a:ext cx="288132" cy="288132"/>
          </a:xfrm>
          <a:prstGeom prst="don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7" name="同心圆 6"/>
          <p:cNvSpPr/>
          <p:nvPr/>
        </p:nvSpPr>
        <p:spPr>
          <a:xfrm>
            <a:off x="4437459" y="2139552"/>
            <a:ext cx="288132" cy="288132"/>
          </a:xfrm>
          <a:prstGeom prst="don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8" name="乘号 7"/>
          <p:cNvSpPr/>
          <p:nvPr/>
        </p:nvSpPr>
        <p:spPr>
          <a:xfrm>
            <a:off x="6444858" y="2031502"/>
            <a:ext cx="504231" cy="504231"/>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 name="乘号 8"/>
          <p:cNvSpPr/>
          <p:nvPr/>
        </p:nvSpPr>
        <p:spPr>
          <a:xfrm>
            <a:off x="6444858" y="2535733"/>
            <a:ext cx="504231" cy="504231"/>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1" name="乘号 10"/>
          <p:cNvSpPr/>
          <p:nvPr/>
        </p:nvSpPr>
        <p:spPr>
          <a:xfrm>
            <a:off x="4329409" y="3075981"/>
            <a:ext cx="504231" cy="504231"/>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 name="同心圆 11"/>
          <p:cNvSpPr/>
          <p:nvPr/>
        </p:nvSpPr>
        <p:spPr>
          <a:xfrm>
            <a:off x="6552907" y="3220047"/>
            <a:ext cx="288132" cy="288132"/>
          </a:xfrm>
          <a:prstGeom prst="don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21311056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latin typeface="+mj-ea"/>
              </a:rPr>
              <a:t>无线监听演示</a:t>
            </a:r>
            <a:endParaRPr lang="zh-CN" altLang="en-US" dirty="0" smtClean="0">
              <a:solidFill>
                <a:srgbClr val="0099FF"/>
              </a:solidFill>
            </a:endParaRPr>
          </a:p>
        </p:txBody>
      </p:sp>
      <p:sp>
        <p:nvSpPr>
          <p:cNvPr id="8" name="文本框 7"/>
          <p:cNvSpPr txBox="1"/>
          <p:nvPr/>
        </p:nvSpPr>
        <p:spPr>
          <a:xfrm>
            <a:off x="4542206" y="2225587"/>
            <a:ext cx="3817749" cy="923330"/>
          </a:xfrm>
          <a:prstGeom prst="rect">
            <a:avLst/>
          </a:prstGeom>
          <a:noFill/>
        </p:spPr>
        <p:txBody>
          <a:bodyPr wrap="square" rtlCol="0">
            <a:spAutoFit/>
          </a:bodyPr>
          <a:lstStyle/>
          <a:p>
            <a:r>
              <a:rPr lang="zh-CN" altLang="en-US" b="1" dirty="0"/>
              <a:t>无线安全检测套件</a:t>
            </a:r>
            <a:endParaRPr lang="en-US" b="1" dirty="0" smtClean="0"/>
          </a:p>
          <a:p>
            <a:r>
              <a:rPr lang="en-US" b="1" dirty="0" err="1" smtClean="0"/>
              <a:t>Airmon</a:t>
            </a:r>
            <a:r>
              <a:rPr lang="en-US" altLang="zh-CN" b="1" dirty="0" smtClean="0"/>
              <a:t>——</a:t>
            </a:r>
            <a:r>
              <a:rPr lang="zh-CN" altLang="en-US" b="1" dirty="0" smtClean="0"/>
              <a:t>设置监听模式</a:t>
            </a:r>
            <a:endParaRPr lang="en-US" b="1" dirty="0" smtClean="0"/>
          </a:p>
          <a:p>
            <a:r>
              <a:rPr lang="en-US" altLang="zh-CN" b="1" dirty="0" err="1" smtClean="0"/>
              <a:t>A</a:t>
            </a:r>
            <a:r>
              <a:rPr lang="en-US" b="1" dirty="0" err="1" smtClean="0"/>
              <a:t>irodump</a:t>
            </a:r>
            <a:r>
              <a:rPr lang="en-US" altLang="zh-CN" b="1" dirty="0" smtClean="0"/>
              <a:t>——</a:t>
            </a:r>
            <a:r>
              <a:rPr lang="zh-CN" altLang="en-US" b="1" dirty="0" smtClean="0"/>
              <a:t>数据包嗅探</a:t>
            </a:r>
            <a:endParaRPr lang="en-US" b="1" dirty="0"/>
          </a:p>
        </p:txBody>
      </p:sp>
      <p:pic>
        <p:nvPicPr>
          <p:cNvPr id="12" name="图片 11"/>
          <p:cNvPicPr>
            <a:picLocks noChangeAspect="1"/>
          </p:cNvPicPr>
          <p:nvPr/>
        </p:nvPicPr>
        <p:blipFill>
          <a:blip r:embed="rId5" cstate="print"/>
          <a:stretch>
            <a:fillRect/>
          </a:stretch>
        </p:blipFill>
        <p:spPr>
          <a:xfrm>
            <a:off x="1258482" y="877527"/>
            <a:ext cx="3037284" cy="2837223"/>
          </a:xfrm>
          <a:prstGeom prst="rect">
            <a:avLst/>
          </a:prstGeom>
        </p:spPr>
      </p:pic>
    </p:spTree>
    <p:extLst>
      <p:ext uri="{BB962C8B-B14F-4D97-AF65-F5344CB8AC3E}">
        <p14:creationId xmlns:p14="http://schemas.microsoft.com/office/powerpoint/2010/main" xmlns="" val="245874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en-US" altLang="zh-CN" dirty="0" smtClean="0">
                <a:solidFill>
                  <a:schemeClr val="tx1"/>
                </a:solidFill>
                <a:latin typeface="+mj-ea"/>
              </a:rPr>
              <a:t>Cain</a:t>
            </a:r>
            <a:r>
              <a:rPr lang="zh-CN" altLang="en-US" dirty="0" smtClean="0">
                <a:solidFill>
                  <a:schemeClr val="tx1"/>
                </a:solidFill>
                <a:latin typeface="+mj-ea"/>
              </a:rPr>
              <a:t>介绍</a:t>
            </a:r>
            <a:endParaRPr lang="en-US" altLang="zh-CN" dirty="0">
              <a:solidFill>
                <a:schemeClr val="tx1"/>
              </a:solidFill>
              <a:latin typeface="+mj-ea"/>
            </a:endParaRPr>
          </a:p>
        </p:txBody>
      </p:sp>
      <p:pic>
        <p:nvPicPr>
          <p:cNvPr id="6" name="图片 5"/>
          <p:cNvPicPr>
            <a:picLocks noChangeAspect="1"/>
          </p:cNvPicPr>
          <p:nvPr/>
        </p:nvPicPr>
        <p:blipFill>
          <a:blip r:embed="rId3" cstate="print"/>
          <a:stretch>
            <a:fillRect/>
          </a:stretch>
        </p:blipFill>
        <p:spPr>
          <a:xfrm>
            <a:off x="2050845" y="694968"/>
            <a:ext cx="2900269" cy="3284313"/>
          </a:xfrm>
          <a:prstGeom prst="rect">
            <a:avLst/>
          </a:prstGeom>
        </p:spPr>
      </p:pic>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sp>
        <p:nvSpPr>
          <p:cNvPr id="10" name="动作按钮: 前进或下一项 9">
            <a:hlinkClick r:id="rId4" action="ppaction://program" highlightClick="1"/>
          </p:cNvPr>
          <p:cNvSpPr/>
          <p:nvPr/>
        </p:nvSpPr>
        <p:spPr>
          <a:xfrm>
            <a:off x="7261184" y="4249042"/>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298661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手机嗅探，中间人攻击</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pic>
        <p:nvPicPr>
          <p:cNvPr id="8" name="图片 7" descr="2015030622391510.jpg"/>
          <p:cNvPicPr>
            <a:picLocks noChangeAspect="1"/>
          </p:cNvPicPr>
          <p:nvPr/>
        </p:nvPicPr>
        <p:blipFill>
          <a:blip r:embed="rId3" cstate="print"/>
          <a:stretch>
            <a:fillRect/>
          </a:stretch>
        </p:blipFill>
        <p:spPr>
          <a:xfrm>
            <a:off x="538152" y="698892"/>
            <a:ext cx="3169452" cy="4902086"/>
          </a:xfrm>
          <a:prstGeom prst="rect">
            <a:avLst/>
          </a:prstGeom>
        </p:spPr>
      </p:pic>
    </p:spTree>
    <p:extLst>
      <p:ext uri="{BB962C8B-B14F-4D97-AF65-F5344CB8AC3E}">
        <p14:creationId xmlns:p14="http://schemas.microsoft.com/office/powerpoint/2010/main" xmlns="" val="2986615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手机嗅探，中间人攻击</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pic>
        <p:nvPicPr>
          <p:cNvPr id="7" name="图片 6" descr="2015030709241771.jpg"/>
          <p:cNvPicPr>
            <a:picLocks noChangeAspect="1"/>
          </p:cNvPicPr>
          <p:nvPr/>
        </p:nvPicPr>
        <p:blipFill>
          <a:blip r:embed="rId3" cstate="print"/>
          <a:stretch>
            <a:fillRect/>
          </a:stretch>
        </p:blipFill>
        <p:spPr>
          <a:xfrm>
            <a:off x="466119" y="978142"/>
            <a:ext cx="2377089" cy="4165358"/>
          </a:xfrm>
          <a:prstGeom prst="rect">
            <a:avLst/>
          </a:prstGeom>
        </p:spPr>
      </p:pic>
      <p:pic>
        <p:nvPicPr>
          <p:cNvPr id="10" name="图片 9" descr="2015030709241762.jpg"/>
          <p:cNvPicPr>
            <a:picLocks noChangeAspect="1"/>
          </p:cNvPicPr>
          <p:nvPr/>
        </p:nvPicPr>
        <p:blipFill>
          <a:blip r:embed="rId4" cstate="print"/>
          <a:stretch>
            <a:fillRect/>
          </a:stretch>
        </p:blipFill>
        <p:spPr>
          <a:xfrm>
            <a:off x="3779637" y="503160"/>
            <a:ext cx="2665221" cy="4640340"/>
          </a:xfrm>
          <a:prstGeom prst="rect">
            <a:avLst/>
          </a:prstGeom>
        </p:spPr>
      </p:pic>
    </p:spTree>
    <p:extLst>
      <p:ext uri="{BB962C8B-B14F-4D97-AF65-F5344CB8AC3E}">
        <p14:creationId xmlns:p14="http://schemas.microsoft.com/office/powerpoint/2010/main" xmlns="" val="29866155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18100" y="749300"/>
            <a:ext cx="4025900" cy="364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标题 1"/>
          <p:cNvSpPr>
            <a:spLocks noGrp="1" noChangeArrowheads="1"/>
          </p:cNvSpPr>
          <p:nvPr>
            <p:ph type="ctrTitle" idx="4294967295"/>
          </p:nvPr>
        </p:nvSpPr>
        <p:spPr bwMode="auto">
          <a:xfrm>
            <a:off x="685800" y="1554163"/>
            <a:ext cx="4957763" cy="58896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eaLnBrk="1" hangingPunct="1"/>
            <a:r>
              <a:rPr lang="zh-CN" altLang="zh-CN" sz="3200" dirty="0" smtClean="0"/>
              <a:t>无线路由的攻击</a:t>
            </a:r>
            <a:r>
              <a:rPr lang="zh-CN" altLang="en-US" sz="3200" dirty="0" smtClean="0"/>
              <a:t>与</a:t>
            </a:r>
            <a:r>
              <a:rPr lang="zh-CN" altLang="zh-CN" sz="3200" dirty="0" smtClean="0"/>
              <a:t>防御</a:t>
            </a:r>
            <a:endParaRPr lang="zh-CN" altLang="en-US" dirty="0" smtClean="0"/>
          </a:p>
        </p:txBody>
      </p:sp>
      <p:sp>
        <p:nvSpPr>
          <p:cNvPr id="4100" name="副标题 2"/>
          <p:cNvSpPr>
            <a:spLocks noGrp="1" noChangeArrowheads="1"/>
          </p:cNvSpPr>
          <p:nvPr>
            <p:ph type="subTitle" idx="4294967295"/>
          </p:nvPr>
        </p:nvSpPr>
        <p:spPr bwMode="auto">
          <a:xfrm>
            <a:off x="714375" y="2071688"/>
            <a:ext cx="4957763" cy="3206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ormAutofit lnSpcReduction="10000"/>
          </a:bodyPr>
          <a:lstStyle/>
          <a:p>
            <a:pPr marL="0" indent="0" eaLnBrk="1" hangingPunct="1">
              <a:buFont typeface="Arial" panose="020B0604020202020204" pitchFamily="34" charset="0"/>
              <a:buNone/>
            </a:pPr>
            <a:r>
              <a:rPr lang="en-US" altLang="zh-CN" sz="1600" b="1" dirty="0" smtClean="0">
                <a:solidFill>
                  <a:srgbClr val="BFBFBF"/>
                </a:solidFill>
              </a:rPr>
              <a:t>Wireless Routing Attack &amp; Defense</a:t>
            </a:r>
            <a:endParaRPr lang="zh-CN" altLang="en-US" sz="1600" dirty="0" smtClean="0"/>
          </a:p>
        </p:txBody>
      </p:sp>
      <p:pic>
        <p:nvPicPr>
          <p:cNvPr id="4101" name="图片 5"/>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19250" y="2643188"/>
            <a:ext cx="1862138" cy="1862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图片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984152" y="1382368"/>
            <a:ext cx="956475" cy="721444"/>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手机嗅探，中间人攻击</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pic>
        <p:nvPicPr>
          <p:cNvPr id="8" name="图片 7" descr="2015030709271429.jpg"/>
          <p:cNvPicPr>
            <a:picLocks noChangeAspect="1"/>
          </p:cNvPicPr>
          <p:nvPr/>
        </p:nvPicPr>
        <p:blipFill>
          <a:blip r:embed="rId3" cstate="print"/>
          <a:stretch>
            <a:fillRect/>
          </a:stretch>
        </p:blipFill>
        <p:spPr>
          <a:xfrm>
            <a:off x="1258482" y="698892"/>
            <a:ext cx="3313518" cy="5036928"/>
          </a:xfrm>
          <a:prstGeom prst="rect">
            <a:avLst/>
          </a:prstGeom>
        </p:spPr>
      </p:pic>
    </p:spTree>
    <p:extLst>
      <p:ext uri="{BB962C8B-B14F-4D97-AF65-F5344CB8AC3E}">
        <p14:creationId xmlns:p14="http://schemas.microsoft.com/office/powerpoint/2010/main" xmlns="" val="29866155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手机嗅探，中间人攻击</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pic>
        <p:nvPicPr>
          <p:cNvPr id="7" name="图片 6" descr="45313720_21.jpg"/>
          <p:cNvPicPr>
            <a:picLocks noChangeAspect="1"/>
          </p:cNvPicPr>
          <p:nvPr/>
        </p:nvPicPr>
        <p:blipFill>
          <a:blip r:embed="rId3" cstate="print"/>
          <a:stretch>
            <a:fillRect/>
          </a:stretch>
        </p:blipFill>
        <p:spPr>
          <a:xfrm>
            <a:off x="1996908" y="698892"/>
            <a:ext cx="2732630" cy="4855368"/>
          </a:xfrm>
          <a:prstGeom prst="rect">
            <a:avLst/>
          </a:prstGeom>
        </p:spPr>
      </p:pic>
    </p:spTree>
    <p:extLst>
      <p:ext uri="{BB962C8B-B14F-4D97-AF65-F5344CB8AC3E}">
        <p14:creationId xmlns:p14="http://schemas.microsoft.com/office/powerpoint/2010/main" xmlns="" val="29866155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手机嗅探，中间人攻击</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sp>
        <p:nvSpPr>
          <p:cNvPr id="9" name="文本框 8"/>
          <p:cNvSpPr txBox="1"/>
          <p:nvPr/>
        </p:nvSpPr>
        <p:spPr>
          <a:xfrm>
            <a:off x="5220297" y="2152458"/>
            <a:ext cx="3601650" cy="369332"/>
          </a:xfrm>
          <a:prstGeom prst="rect">
            <a:avLst/>
          </a:prstGeom>
          <a:noFill/>
        </p:spPr>
        <p:txBody>
          <a:bodyPr wrap="square" rtlCol="0">
            <a:spAutoFit/>
          </a:bodyPr>
          <a:lstStyle/>
          <a:p>
            <a:r>
              <a:rPr lang="zh-CN" altLang="en-US" dirty="0" smtClean="0">
                <a:solidFill>
                  <a:srgbClr val="2A82B0"/>
                </a:solidFill>
                <a:latin typeface="微软雅黑"/>
                <a:ea typeface="微软雅黑"/>
              </a:rPr>
              <a:t>网络</a:t>
            </a:r>
            <a:r>
              <a:rPr lang="zh-CN" altLang="en-US" dirty="0">
                <a:solidFill>
                  <a:srgbClr val="2A82B0"/>
                </a:solidFill>
                <a:latin typeface="微软雅黑"/>
                <a:ea typeface="微软雅黑"/>
              </a:rPr>
              <a:t>嗅</a:t>
            </a:r>
            <a:r>
              <a:rPr lang="zh-CN" altLang="en-US" dirty="0" smtClean="0">
                <a:solidFill>
                  <a:srgbClr val="2A82B0"/>
                </a:solidFill>
                <a:latin typeface="微软雅黑"/>
                <a:ea typeface="微软雅黑"/>
              </a:rPr>
              <a:t>探、网络欺骗、破解加密</a:t>
            </a:r>
            <a:endParaRPr lang="en-US" dirty="0"/>
          </a:p>
        </p:txBody>
      </p:sp>
      <p:sp>
        <p:nvSpPr>
          <p:cNvPr id="7" name="矩形 6"/>
          <p:cNvSpPr/>
          <p:nvPr/>
        </p:nvSpPr>
        <p:spPr>
          <a:xfrm>
            <a:off x="1186449" y="1419222"/>
            <a:ext cx="6752046" cy="369332"/>
          </a:xfrm>
          <a:prstGeom prst="rect">
            <a:avLst/>
          </a:prstGeom>
        </p:spPr>
        <p:txBody>
          <a:bodyPr wrap="square">
            <a:spAutoFit/>
          </a:bodyPr>
          <a:lstStyle/>
          <a:p>
            <a:pPr defTabSz="0">
              <a:spcBef>
                <a:spcPct val="30000"/>
              </a:spcBef>
              <a:defRPr/>
            </a:pPr>
            <a:r>
              <a:rPr lang="en-US" altLang="zh-CN" dirty="0" smtClean="0">
                <a:solidFill>
                  <a:srgbClr val="2A82B0"/>
                </a:solidFill>
                <a:latin typeface="微软雅黑"/>
                <a:ea typeface="微软雅黑"/>
              </a:rPr>
              <a:t>http://bbs.77169.com/read-htm-tid-325134-fpage-2.html</a:t>
            </a:r>
            <a:endParaRPr lang="en-US" altLang="zh-CN" dirty="0"/>
          </a:p>
        </p:txBody>
      </p:sp>
    </p:spTree>
    <p:extLst>
      <p:ext uri="{BB962C8B-B14F-4D97-AF65-F5344CB8AC3E}">
        <p14:creationId xmlns:p14="http://schemas.microsoft.com/office/powerpoint/2010/main" xmlns="" val="29866155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太可怕</a:t>
            </a:r>
            <a:endParaRPr lang="en-US" altLang="zh-CN" dirty="0" smtClean="0">
              <a:solidFill>
                <a:schemeClr val="tx1"/>
              </a:solidFill>
              <a:latin typeface="+mj-ea"/>
            </a:endParaRPr>
          </a:p>
          <a:p>
            <a:pPr eaLnBrk="1" hangingPunct="1"/>
            <a:endParaRPr lang="en-US" altLang="zh-CN" dirty="0">
              <a:solidFill>
                <a:schemeClr val="tx1"/>
              </a:solidFill>
              <a:latin typeface="+mj-ea"/>
            </a:endParaRPr>
          </a:p>
        </p:txBody>
      </p:sp>
      <p:pic>
        <p:nvPicPr>
          <p:cNvPr id="6" name="图片 5" descr="u=348292998,2920127892&amp;fm=15&amp;gp=0.jpg"/>
          <p:cNvPicPr>
            <a:picLocks noChangeAspect="1"/>
          </p:cNvPicPr>
          <p:nvPr/>
        </p:nvPicPr>
        <p:blipFill>
          <a:blip r:embed="rId2" cstate="print"/>
          <a:stretch>
            <a:fillRect/>
          </a:stretch>
        </p:blipFill>
        <p:spPr>
          <a:xfrm>
            <a:off x="2699142" y="914991"/>
            <a:ext cx="3169452" cy="3169452"/>
          </a:xfrm>
          <a:prstGeom prst="rect">
            <a:avLst/>
          </a:prstGeom>
        </p:spPr>
      </p:pic>
    </p:spTree>
    <p:extLst>
      <p:ext uri="{BB962C8B-B14F-4D97-AF65-F5344CB8AC3E}">
        <p14:creationId xmlns:p14="http://schemas.microsoft.com/office/powerpoint/2010/main" xmlns="" val="41332391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防御手段</a:t>
            </a:r>
            <a:endParaRPr lang="en-US" altLang="zh-CN" dirty="0">
              <a:solidFill>
                <a:schemeClr val="tx1"/>
              </a:solidFill>
              <a:latin typeface="+mj-ea"/>
            </a:endParaRPr>
          </a:p>
        </p:txBody>
      </p:sp>
      <p:sp>
        <p:nvSpPr>
          <p:cNvPr id="7" name="矩形 32"/>
          <p:cNvSpPr>
            <a:spLocks noChangeArrowheads="1"/>
          </p:cNvSpPr>
          <p:nvPr/>
        </p:nvSpPr>
        <p:spPr bwMode="auto">
          <a:xfrm>
            <a:off x="1546614" y="1131090"/>
            <a:ext cx="7491431" cy="3360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085850" lvl="1"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主动监听</a:t>
            </a:r>
            <a:endParaRPr lang="en-US" altLang="zh-CN" dirty="0" smtClean="0">
              <a:latin typeface="+mn-lt"/>
              <a:ea typeface="+mn-ea"/>
              <a:sym typeface="Verdana" panose="020B0604030504040204" pitchFamily="34" charset="0"/>
            </a:endParaRPr>
          </a:p>
          <a:p>
            <a:pPr marL="1485900" lvl="2"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设置</a:t>
            </a:r>
            <a:r>
              <a:rPr lang="zh-CN" altLang="en-US" dirty="0">
                <a:latin typeface="+mn-lt"/>
                <a:ea typeface="+mn-ea"/>
                <a:sym typeface="Verdana" panose="020B0604030504040204" pitchFamily="34" charset="0"/>
              </a:rPr>
              <a:t>静态路由表并绑定</a:t>
            </a:r>
            <a:r>
              <a:rPr lang="en-US" altLang="zh-CN" dirty="0">
                <a:latin typeface="+mn-lt"/>
                <a:ea typeface="+mn-ea"/>
                <a:sym typeface="Verdana" panose="020B0604030504040204" pitchFamily="34" charset="0"/>
              </a:rPr>
              <a:t>MAC</a:t>
            </a:r>
          </a:p>
          <a:p>
            <a:pPr marL="1485900" lvl="2"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设置转发白</a:t>
            </a:r>
            <a:r>
              <a:rPr lang="zh-CN" altLang="en-US" dirty="0" smtClean="0">
                <a:latin typeface="+mn-lt"/>
                <a:ea typeface="+mn-ea"/>
                <a:sym typeface="Verdana" panose="020B0604030504040204" pitchFamily="34" charset="0"/>
              </a:rPr>
              <a:t>名单</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被动监听</a:t>
            </a:r>
            <a:endParaRPr lang="en-US" altLang="zh-CN" dirty="0">
              <a:latin typeface="+mn-lt"/>
              <a:ea typeface="+mn-ea"/>
              <a:sym typeface="Verdana" panose="020B0604030504040204" pitchFamily="34" charset="0"/>
            </a:endParaRPr>
          </a:p>
          <a:p>
            <a:pPr marL="1485900" lvl="2"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更换</a:t>
            </a:r>
            <a:r>
              <a:rPr lang="zh-CN" altLang="en-US" dirty="0">
                <a:latin typeface="+mn-lt"/>
                <a:ea typeface="+mn-ea"/>
                <a:sym typeface="Verdana" panose="020B0604030504040204" pitchFamily="34" charset="0"/>
              </a:rPr>
              <a:t>高强度密码</a:t>
            </a:r>
            <a:endParaRPr lang="en-US" altLang="zh-CN" dirty="0">
              <a:latin typeface="+mn-lt"/>
              <a:ea typeface="+mn-ea"/>
              <a:sym typeface="Verdana" panose="020B0604030504040204" pitchFamily="34" charset="0"/>
            </a:endParaRPr>
          </a:p>
          <a:p>
            <a:pPr marL="1485900" lvl="2" indent="-342900">
              <a:spcBef>
                <a:spcPct val="20000"/>
              </a:spcBef>
              <a:buFont typeface="Arial" panose="020B0604020202020204" pitchFamily="34" charset="0"/>
              <a:buChar char="•"/>
            </a:pPr>
            <a:r>
              <a:rPr lang="zh-CN" altLang="en-US" dirty="0">
                <a:latin typeface="+mn-lt"/>
                <a:ea typeface="+mn-ea"/>
                <a:sym typeface="Verdana" panose="020B0604030504040204" pitchFamily="34" charset="0"/>
              </a:rPr>
              <a:t>使用无线准入</a:t>
            </a:r>
            <a:r>
              <a:rPr lang="zh-CN" altLang="en-US" dirty="0" smtClean="0">
                <a:latin typeface="+mn-lt"/>
                <a:ea typeface="+mn-ea"/>
                <a:sym typeface="Verdana" panose="020B0604030504040204" pitchFamily="34" charset="0"/>
              </a:rPr>
              <a:t>设备</a:t>
            </a:r>
            <a:endParaRPr lang="en-US" altLang="zh-CN"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通用</a:t>
            </a:r>
            <a:endParaRPr lang="en-US" altLang="zh-CN" dirty="0" smtClean="0">
              <a:latin typeface="+mn-lt"/>
              <a:ea typeface="+mn-ea"/>
              <a:sym typeface="Verdana" panose="020B0604030504040204" pitchFamily="34" charset="0"/>
            </a:endParaRPr>
          </a:p>
          <a:p>
            <a:pPr marL="1485900" lvl="2" indent="-342900">
              <a:spcBef>
                <a:spcPct val="20000"/>
              </a:spcBef>
              <a:buFont typeface="Arial" panose="020B0604020202020204" pitchFamily="34" charset="0"/>
              <a:buChar char="•"/>
            </a:pPr>
            <a:r>
              <a:rPr lang="zh-CN" altLang="en-US" dirty="0">
                <a:sym typeface="Verdana" panose="020B0604030504040204" pitchFamily="34" charset="0"/>
              </a:rPr>
              <a:t>使用</a:t>
            </a:r>
            <a:r>
              <a:rPr lang="en-US" altLang="zh-CN" dirty="0">
                <a:sym typeface="Verdana" panose="020B0604030504040204" pitchFamily="34" charset="0"/>
              </a:rPr>
              <a:t>VPN</a:t>
            </a:r>
            <a:r>
              <a:rPr lang="zh-CN" altLang="en-US" dirty="0">
                <a:sym typeface="Verdana" panose="020B0604030504040204" pitchFamily="34" charset="0"/>
              </a:rPr>
              <a:t>或其他加密手段</a:t>
            </a:r>
            <a:endParaRPr lang="en-US" altLang="zh-CN" dirty="0">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dirty="0">
              <a:latin typeface="+mn-lt"/>
              <a:ea typeface="+mn-ea"/>
              <a:sym typeface="Verdana" panose="020B0604030504040204" pitchFamily="34" charset="0"/>
            </a:endParaRPr>
          </a:p>
        </p:txBody>
      </p:sp>
    </p:spTree>
    <p:extLst>
      <p:ext uri="{BB962C8B-B14F-4D97-AF65-F5344CB8AC3E}">
        <p14:creationId xmlns:p14="http://schemas.microsoft.com/office/powerpoint/2010/main" xmlns="" val="41332391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593188" cy="338554"/>
          </a:xfrm>
          <a:prstGeom prst="rect">
            <a:avLst/>
          </a:prstGeom>
          <a:noFill/>
        </p:spPr>
        <p:txBody>
          <a:bodyPr wrap="square" rtlCol="0">
            <a:spAutoFit/>
          </a:bodyPr>
          <a:lstStyle/>
          <a:p>
            <a:r>
              <a:rPr lang="zh-CN" altLang="en-US" sz="1600" b="1" dirty="0" smtClean="0">
                <a:solidFill>
                  <a:schemeClr val="bg1"/>
                </a:solidFill>
              </a:rPr>
              <a:t>无线监听</a:t>
            </a:r>
            <a:endParaRPr lang="en-US" altLang="zh-CN" sz="1600" b="1" dirty="0">
              <a:solidFill>
                <a:schemeClr val="bg1"/>
              </a:solidFill>
            </a:endParaRPr>
          </a:p>
        </p:txBody>
      </p:sp>
      <p:sp>
        <p:nvSpPr>
          <p:cNvPr id="18" name="文本框 17"/>
          <p:cNvSpPr txBox="1"/>
          <p:nvPr/>
        </p:nvSpPr>
        <p:spPr>
          <a:xfrm>
            <a:off x="5580462" y="2355080"/>
            <a:ext cx="2593188" cy="338554"/>
          </a:xfrm>
          <a:prstGeom prst="rect">
            <a:avLst/>
          </a:prstGeom>
          <a:noFill/>
        </p:spPr>
        <p:txBody>
          <a:bodyPr wrap="square" rtlCol="0">
            <a:spAutoFit/>
          </a:bodyPr>
          <a:lstStyle/>
          <a:p>
            <a:r>
              <a:rPr lang="zh-CN" altLang="en-US" sz="1600" b="1" dirty="0">
                <a:solidFill>
                  <a:schemeClr val="accent6">
                    <a:lumMod val="60000"/>
                    <a:lumOff val="40000"/>
                  </a:schemeClr>
                </a:solidFill>
              </a:rPr>
              <a:t>钓鱼</a:t>
            </a:r>
            <a:r>
              <a:rPr lang="en-US" altLang="zh-CN" sz="1600" b="1" dirty="0">
                <a:solidFill>
                  <a:schemeClr val="accent6">
                    <a:lumMod val="60000"/>
                    <a:lumOff val="40000"/>
                  </a:schemeClr>
                </a:solidFill>
              </a:rPr>
              <a:t>AP</a:t>
            </a:r>
            <a:r>
              <a:rPr lang="zh-CN" altLang="en-US" sz="1600" b="1" dirty="0">
                <a:solidFill>
                  <a:schemeClr val="accent6">
                    <a:lumMod val="60000"/>
                    <a:lumOff val="40000"/>
                  </a:schemeClr>
                </a:solidFill>
              </a:rPr>
              <a:t>搭建以及原理</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smtClean="0">
                <a:solidFill>
                  <a:schemeClr val="bg1"/>
                </a:solidFill>
              </a:rPr>
              <a:t>针对无线路由自身</a:t>
            </a:r>
            <a:r>
              <a:rPr lang="zh-CN" altLang="en-US" sz="1600" b="1" dirty="0">
                <a:solidFill>
                  <a:schemeClr val="bg1"/>
                </a:solidFill>
              </a:rPr>
              <a:t>的攻击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如何设置一个安全的路由器</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a:t>
            </a:r>
            <a:r>
              <a:rPr lang="zh-CN" altLang="en-US" sz="3600" b="1" dirty="0">
                <a:solidFill>
                  <a:schemeClr val="bg1"/>
                </a:solidFill>
                <a:latin typeface="+mn-lt"/>
              </a:rPr>
              <a:t>二</a:t>
            </a:r>
            <a:r>
              <a:rPr lang="zh-CN" altLang="en-US" sz="3600" b="1" dirty="0" smtClean="0">
                <a:solidFill>
                  <a:schemeClr val="bg1"/>
                </a:solidFill>
                <a:latin typeface="+mn-lt"/>
              </a:rPr>
              <a:t>部分</a:t>
            </a:r>
            <a:endParaRPr lang="zh-CN" altLang="en-US" sz="3600" b="1" dirty="0">
              <a:solidFill>
                <a:schemeClr val="bg1"/>
              </a:solidFill>
              <a:latin typeface="+mn-l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2056663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solidFill>
                  <a:schemeClr val="tx1"/>
                </a:solidFill>
              </a:rPr>
              <a:t>AP</a:t>
            </a:r>
            <a:r>
              <a:rPr lang="zh-CN" altLang="en-US" dirty="0">
                <a:solidFill>
                  <a:schemeClr val="tx1"/>
                </a:solidFill>
              </a:rPr>
              <a:t>钓鱼</a:t>
            </a:r>
          </a:p>
        </p:txBody>
      </p:sp>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钓鱼</a:t>
                </a: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p>
        </p:txBody>
      </p:sp>
    </p:spTree>
    <p:extLst>
      <p:ext uri="{BB962C8B-B14F-4D97-AF65-F5344CB8AC3E}">
        <p14:creationId xmlns:p14="http://schemas.microsoft.com/office/powerpoint/2010/main" xmlns="" val="20091810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21438"/>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rgbClr val="0099FF"/>
                </a:solidFill>
              </a:rPr>
              <a:t>正常情况</a:t>
            </a:r>
          </a:p>
        </p:txBody>
      </p:sp>
      <p:pic>
        <p:nvPicPr>
          <p:cNvPr id="3" name="图片 2"/>
          <p:cNvPicPr>
            <a:picLocks noChangeAspect="1"/>
          </p:cNvPicPr>
          <p:nvPr/>
        </p:nvPicPr>
        <p:blipFill rotWithShape="1">
          <a:blip r:embed="rId5" cstate="print">
            <a:extLst>
              <a:ext uri="{28A0092B-C50C-407E-A947-70E740481C1C}">
                <a14:useLocalDpi xmlns:a14="http://schemas.microsoft.com/office/drawing/2010/main" xmlns="" val="0"/>
              </a:ext>
            </a:extLst>
          </a:blip>
          <a:srcRect r="-2217" b="8470"/>
          <a:stretch/>
        </p:blipFill>
        <p:spPr>
          <a:xfrm>
            <a:off x="6365481" y="1551117"/>
            <a:ext cx="2098485" cy="2876503"/>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637607" y="1673824"/>
            <a:ext cx="1205590" cy="904193"/>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954375" y="1870080"/>
            <a:ext cx="671156" cy="671156"/>
          </a:xfrm>
          <a:prstGeom prst="rect">
            <a:avLst/>
          </a:prstGeom>
        </p:spPr>
      </p:pic>
      <p:sp>
        <p:nvSpPr>
          <p:cNvPr id="4" name="文本框 3"/>
          <p:cNvSpPr txBox="1"/>
          <p:nvPr/>
        </p:nvSpPr>
        <p:spPr>
          <a:xfrm>
            <a:off x="1241206" y="2725071"/>
            <a:ext cx="2233023" cy="369332"/>
          </a:xfrm>
          <a:prstGeom prst="rect">
            <a:avLst/>
          </a:prstGeom>
          <a:noFill/>
        </p:spPr>
        <p:txBody>
          <a:bodyPr wrap="square" rtlCol="0">
            <a:spAutoFit/>
          </a:bodyPr>
          <a:lstStyle/>
          <a:p>
            <a:r>
              <a:rPr lang="en-US" altLang="zh-CN" dirty="0" smtClean="0"/>
              <a:t>McDonald-OC</a:t>
            </a:r>
          </a:p>
        </p:txBody>
      </p:sp>
      <p:sp>
        <p:nvSpPr>
          <p:cNvPr id="14" name="文本框 13"/>
          <p:cNvSpPr txBox="1"/>
          <p:nvPr/>
        </p:nvSpPr>
        <p:spPr>
          <a:xfrm>
            <a:off x="4214179" y="2669938"/>
            <a:ext cx="2513811" cy="369332"/>
          </a:xfrm>
          <a:prstGeom prst="rect">
            <a:avLst/>
          </a:prstGeom>
          <a:noFill/>
        </p:spPr>
        <p:txBody>
          <a:bodyPr wrap="square" rtlCol="0">
            <a:spAutoFit/>
          </a:bodyPr>
          <a:lstStyle/>
          <a:p>
            <a:r>
              <a:rPr lang="en-US" altLang="zh-CN" dirty="0" smtClean="0"/>
              <a:t>McDonald-OC</a:t>
            </a:r>
            <a:r>
              <a:rPr lang="zh-CN" altLang="en-US" dirty="0" smtClean="0"/>
              <a:t>？</a:t>
            </a:r>
            <a:endParaRPr lang="zh-CN" altLang="en-US" dirty="0"/>
          </a:p>
        </p:txBody>
      </p:sp>
      <p:sp>
        <p:nvSpPr>
          <p:cNvPr id="5" name="左箭头 4"/>
          <p:cNvSpPr/>
          <p:nvPr/>
        </p:nvSpPr>
        <p:spPr>
          <a:xfrm>
            <a:off x="3109822" y="2099105"/>
            <a:ext cx="1370982" cy="314287"/>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5606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钓鱼</a:t>
            </a:r>
            <a:r>
              <a:rPr lang="en-US" altLang="zh-CN" dirty="0" smtClean="0">
                <a:solidFill>
                  <a:schemeClr val="tx1"/>
                </a:solidFill>
                <a:latin typeface="+mj-ea"/>
              </a:rPr>
              <a:t>AP</a:t>
            </a:r>
            <a:r>
              <a:rPr lang="zh-CN" altLang="en-US" dirty="0" smtClean="0">
                <a:solidFill>
                  <a:schemeClr val="tx1"/>
                </a:solidFill>
                <a:latin typeface="+mj-ea"/>
              </a:rPr>
              <a:t>特点</a:t>
            </a:r>
            <a:endParaRPr lang="en-US" altLang="zh-CN" dirty="0">
              <a:solidFill>
                <a:schemeClr val="tx1"/>
              </a:solidFill>
              <a:latin typeface="+mj-ea"/>
            </a:endParaRPr>
          </a:p>
        </p:txBody>
      </p:sp>
      <p:sp>
        <p:nvSpPr>
          <p:cNvPr id="7" name="矩形 32"/>
          <p:cNvSpPr>
            <a:spLocks noChangeArrowheads="1"/>
          </p:cNvSpPr>
          <p:nvPr/>
        </p:nvSpPr>
        <p:spPr bwMode="auto">
          <a:xfrm>
            <a:off x="3347439" y="1707354"/>
            <a:ext cx="7491431"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配置与伪造目标相同</a:t>
            </a:r>
            <a:endParaRPr lang="en-US" altLang="zh-CN" b="1"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en-US" altLang="zh-CN" b="1" dirty="0" smtClean="0">
                <a:sym typeface="Verdana" panose="020B0604030504040204" pitchFamily="34" charset="0"/>
              </a:rPr>
              <a:t>SSID</a:t>
            </a:r>
            <a:r>
              <a:rPr lang="zh-CN" altLang="en-US" b="1" dirty="0">
                <a:sym typeface="Verdana" panose="020B0604030504040204" pitchFamily="34" charset="0"/>
              </a:rPr>
              <a:t>、网络加密方式、密码</a:t>
            </a:r>
            <a:endParaRPr lang="en-US" altLang="zh-CN" b="1" dirty="0">
              <a:sym typeface="Verdana" panose="020B0604030504040204" pitchFamily="34" charset="0"/>
            </a:endParaRPr>
          </a:p>
          <a:p>
            <a:pPr marL="1485900" lvl="2" indent="-342900">
              <a:spcBef>
                <a:spcPct val="20000"/>
              </a:spcBef>
              <a:buFont typeface="Arial" panose="020B0604020202020204" pitchFamily="34" charset="0"/>
              <a:buChar char="•"/>
            </a:pPr>
            <a:r>
              <a:rPr lang="zh-CN" altLang="en-US" b="1" dirty="0">
                <a:sym typeface="Verdana" panose="020B0604030504040204" pitchFamily="34" charset="0"/>
              </a:rPr>
              <a:t>免认证网络</a:t>
            </a:r>
            <a:endParaRPr lang="en-US" altLang="zh-CN" b="1" dirty="0">
              <a:sym typeface="Verdana" panose="020B0604030504040204" pitchFamily="34" charset="0"/>
            </a:endParaRPr>
          </a:p>
          <a:p>
            <a:pPr marL="1485900" lvl="2" indent="-342900">
              <a:spcBef>
                <a:spcPct val="20000"/>
              </a:spcBef>
              <a:buFont typeface="Arial" panose="020B0604020202020204" pitchFamily="34" charset="0"/>
              <a:buChar char="•"/>
            </a:pPr>
            <a:r>
              <a:rPr lang="zh-CN" altLang="en-US" b="1" dirty="0" smtClean="0">
                <a:sym typeface="Verdana" panose="020B0604030504040204" pitchFamily="34" charset="0"/>
              </a:rPr>
              <a:t>特定目标网络</a:t>
            </a:r>
            <a:endParaRPr lang="en-US" altLang="zh-CN" b="1"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功率大</a:t>
            </a:r>
            <a:endParaRPr lang="en-US" altLang="zh-CN" b="1"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自动连接功率大的</a:t>
            </a:r>
            <a:endParaRPr lang="en-US" altLang="zh-CN" b="1" dirty="0" smtClean="0">
              <a:latin typeface="+mn-lt"/>
              <a:ea typeface="+mn-ea"/>
              <a:sym typeface="Verdana" panose="020B0604030504040204" pitchFamily="34"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34746" y="1697230"/>
            <a:ext cx="1205590" cy="904193"/>
          </a:xfrm>
          <a:prstGeom prst="rect">
            <a:avLst/>
          </a:prstGeom>
        </p:spPr>
      </p:pic>
      <p:sp>
        <p:nvSpPr>
          <p:cNvPr id="8" name="文本框 7"/>
          <p:cNvSpPr txBox="1"/>
          <p:nvPr/>
        </p:nvSpPr>
        <p:spPr>
          <a:xfrm>
            <a:off x="1923824" y="2601340"/>
            <a:ext cx="2233023" cy="369332"/>
          </a:xfrm>
          <a:prstGeom prst="rect">
            <a:avLst/>
          </a:prstGeom>
          <a:noFill/>
        </p:spPr>
        <p:txBody>
          <a:bodyPr wrap="square" rtlCol="0">
            <a:spAutoFit/>
          </a:bodyPr>
          <a:lstStyle/>
          <a:p>
            <a:r>
              <a:rPr lang="zh-CN" altLang="en-US" dirty="0" smtClean="0"/>
              <a:t>钓鱼</a:t>
            </a:r>
            <a:r>
              <a:rPr lang="en-US" altLang="zh-CN" dirty="0" smtClean="0"/>
              <a:t>AP</a:t>
            </a:r>
          </a:p>
        </p:txBody>
      </p:sp>
    </p:spTree>
    <p:extLst>
      <p:ext uri="{BB962C8B-B14F-4D97-AF65-F5344CB8AC3E}">
        <p14:creationId xmlns:p14="http://schemas.microsoft.com/office/powerpoint/2010/main" xmlns="" val="363317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en-US" altLang="zh-CN" dirty="0" err="1" smtClean="0">
                <a:solidFill>
                  <a:schemeClr val="tx1"/>
                </a:solidFill>
                <a:latin typeface="+mj-ea"/>
              </a:rPr>
              <a:t>OpenWrt</a:t>
            </a:r>
            <a:r>
              <a:rPr lang="zh-CN" altLang="en-US" dirty="0" smtClean="0">
                <a:solidFill>
                  <a:schemeClr val="tx1"/>
                </a:solidFill>
                <a:latin typeface="+mj-ea"/>
              </a:rPr>
              <a:t>介绍</a:t>
            </a:r>
            <a:endParaRPr lang="en-US" altLang="zh-CN" dirty="0">
              <a:solidFill>
                <a:schemeClr val="tx1"/>
              </a:solidFill>
              <a:latin typeface="+mj-ea"/>
            </a:endParaRPr>
          </a:p>
        </p:txBody>
      </p:sp>
      <p:sp>
        <p:nvSpPr>
          <p:cNvPr id="5" name="文本框 4"/>
          <p:cNvSpPr txBox="1"/>
          <p:nvPr/>
        </p:nvSpPr>
        <p:spPr>
          <a:xfrm>
            <a:off x="5113481" y="1928783"/>
            <a:ext cx="3805211" cy="461665"/>
          </a:xfrm>
          <a:prstGeom prst="rect">
            <a:avLst/>
          </a:prstGeom>
          <a:noFill/>
        </p:spPr>
        <p:txBody>
          <a:bodyPr wrap="square" rtlCol="0">
            <a:spAutoFit/>
          </a:bodyPr>
          <a:lstStyle/>
          <a:p>
            <a:r>
              <a:rPr lang="en-US" altLang="zh-CN" sz="1200" b="1" dirty="0" err="1" smtClean="0">
                <a:latin typeface="+mn-ea"/>
                <a:ea typeface="+mn-ea"/>
              </a:rPr>
              <a:t>OpenWrt</a:t>
            </a:r>
            <a:r>
              <a:rPr lang="zh-CN" altLang="en-US" sz="1200" b="1" dirty="0" smtClean="0">
                <a:latin typeface="+mn-ea"/>
                <a:ea typeface="+mn-ea"/>
              </a:rPr>
              <a:t>是</a:t>
            </a:r>
            <a:r>
              <a:rPr lang="zh-CN" altLang="en-US" sz="1200" b="1" dirty="0">
                <a:latin typeface="+mn-ea"/>
                <a:ea typeface="+mn-ea"/>
              </a:rPr>
              <a:t>一个高度模块化、高度自动化的嵌入式</a:t>
            </a:r>
            <a:r>
              <a:rPr lang="en-US" altLang="zh-CN" sz="1200" b="1" dirty="0">
                <a:latin typeface="+mn-ea"/>
                <a:ea typeface="+mn-ea"/>
              </a:rPr>
              <a:t>Linux</a:t>
            </a:r>
            <a:r>
              <a:rPr lang="zh-CN" altLang="en-US" sz="1200" b="1" dirty="0">
                <a:latin typeface="+mn-ea"/>
                <a:ea typeface="+mn-ea"/>
              </a:rPr>
              <a:t>系统</a:t>
            </a:r>
          </a:p>
        </p:txBody>
      </p:sp>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0185" y="985838"/>
            <a:ext cx="4187637" cy="280922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21561" y="3049164"/>
            <a:ext cx="1989052" cy="1491789"/>
          </a:xfrm>
          <a:prstGeom prst="rect">
            <a:avLst/>
          </a:prstGeom>
        </p:spPr>
      </p:pic>
    </p:spTree>
    <p:extLst>
      <p:ext uri="{BB962C8B-B14F-4D97-AF65-F5344CB8AC3E}">
        <p14:creationId xmlns:p14="http://schemas.microsoft.com/office/powerpoint/2010/main" xmlns="" val="2626043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rgbClr val="0099FF"/>
                </a:solidFill>
              </a:rPr>
              <a:t>自我介绍</a:t>
            </a:r>
            <a:endParaRPr lang="zh-CN" altLang="en-US" dirty="0" smtClean="0">
              <a:solidFill>
                <a:srgbClr val="0099FF"/>
              </a:solidFill>
            </a:endParaRPr>
          </a:p>
        </p:txBody>
      </p:sp>
      <p:pic>
        <p:nvPicPr>
          <p:cNvPr id="9" name="图片 8" descr="QQ图片20160624073340.png"/>
          <p:cNvPicPr>
            <a:picLocks noChangeAspect="1"/>
          </p:cNvPicPr>
          <p:nvPr/>
        </p:nvPicPr>
        <p:blipFill>
          <a:blip r:embed="rId5" cstate="print"/>
          <a:stretch>
            <a:fillRect/>
          </a:stretch>
        </p:blipFill>
        <p:spPr>
          <a:xfrm>
            <a:off x="1835252" y="122628"/>
            <a:ext cx="5291227" cy="5020872"/>
          </a:xfrm>
          <a:prstGeom prst="rect">
            <a:avLst/>
          </a:prstGeom>
        </p:spPr>
      </p:pic>
    </p:spTree>
    <p:extLst>
      <p:ext uri="{BB962C8B-B14F-4D97-AF65-F5344CB8AC3E}">
        <p14:creationId xmlns:p14="http://schemas.microsoft.com/office/powerpoint/2010/main" xmlns="" val="26270060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en-US" altLang="zh-CN" smtClean="0">
                <a:solidFill>
                  <a:schemeClr val="tx1"/>
                </a:solidFill>
                <a:latin typeface="+mj-ea"/>
              </a:rPr>
              <a:t>TCPDUMP</a:t>
            </a:r>
            <a:r>
              <a:rPr lang="zh-CN" altLang="en-US" smtClean="0">
                <a:solidFill>
                  <a:schemeClr val="tx1"/>
                </a:solidFill>
                <a:latin typeface="+mj-ea"/>
              </a:rPr>
              <a:t>介绍</a:t>
            </a:r>
            <a:endParaRPr lang="en-US" altLang="zh-CN" dirty="0">
              <a:solidFill>
                <a:schemeClr val="tx1"/>
              </a:solidFill>
              <a:latin typeface="+mj-ea"/>
            </a:endParaRPr>
          </a:p>
        </p:txBody>
      </p:sp>
      <p:sp>
        <p:nvSpPr>
          <p:cNvPr id="6" name="文本框 5"/>
          <p:cNvSpPr txBox="1"/>
          <p:nvPr/>
        </p:nvSpPr>
        <p:spPr>
          <a:xfrm>
            <a:off x="5724528" y="2412627"/>
            <a:ext cx="3025386" cy="738664"/>
          </a:xfrm>
          <a:prstGeom prst="rect">
            <a:avLst/>
          </a:prstGeom>
          <a:noFill/>
        </p:spPr>
        <p:txBody>
          <a:bodyPr wrap="square" rtlCol="0">
            <a:spAutoFit/>
          </a:bodyPr>
          <a:lstStyle/>
          <a:p>
            <a:r>
              <a:rPr lang="en-US" altLang="zh-CN" sz="1400" b="1" dirty="0" err="1">
                <a:latin typeface="+mn-ea"/>
                <a:ea typeface="+mn-ea"/>
              </a:rPr>
              <a:t>TcpDump</a:t>
            </a:r>
            <a:r>
              <a:rPr lang="zh-CN" altLang="en-US" sz="1400" b="1" dirty="0">
                <a:latin typeface="+mn-ea"/>
                <a:ea typeface="+mn-ea"/>
              </a:rPr>
              <a:t>是</a:t>
            </a:r>
            <a:r>
              <a:rPr lang="en-US" altLang="zh-CN" sz="1400" b="1" dirty="0">
                <a:latin typeface="+mn-ea"/>
                <a:ea typeface="+mn-ea"/>
              </a:rPr>
              <a:t>Linux</a:t>
            </a:r>
            <a:r>
              <a:rPr lang="zh-CN" altLang="en-US" sz="1400" b="1" dirty="0">
                <a:latin typeface="+mn-ea"/>
                <a:ea typeface="+mn-ea"/>
              </a:rPr>
              <a:t>中强大的网络数据采集分析工具</a:t>
            </a:r>
            <a:r>
              <a:rPr lang="zh-CN" altLang="en-US" sz="1400" b="1" dirty="0" smtClean="0">
                <a:latin typeface="+mn-ea"/>
                <a:ea typeface="+mn-ea"/>
              </a:rPr>
              <a:t>之一</a:t>
            </a:r>
            <a:r>
              <a:rPr lang="zh-CN" altLang="en-US" sz="1400" b="1" dirty="0">
                <a:latin typeface="+mn-ea"/>
                <a:ea typeface="+mn-ea"/>
              </a:rPr>
              <a:t>，</a:t>
            </a:r>
            <a:r>
              <a:rPr lang="en-US" altLang="zh-CN" sz="1400" b="1" dirty="0" err="1" smtClean="0">
                <a:latin typeface="+mn-ea"/>
                <a:ea typeface="+mn-ea"/>
              </a:rPr>
              <a:t>TcpDump</a:t>
            </a:r>
            <a:r>
              <a:rPr lang="zh-CN" altLang="en-US" sz="1400" b="1" dirty="0" smtClean="0">
                <a:latin typeface="+mn-ea"/>
                <a:ea typeface="+mn-ea"/>
              </a:rPr>
              <a:t>可记录网络</a:t>
            </a:r>
            <a:r>
              <a:rPr lang="zh-CN" altLang="en-US" sz="1400" b="1" dirty="0">
                <a:latin typeface="+mn-ea"/>
                <a:ea typeface="+mn-ea"/>
              </a:rPr>
              <a:t>中传送的</a:t>
            </a:r>
            <a:r>
              <a:rPr lang="zh-CN" altLang="en-US" sz="1400" b="1" dirty="0" smtClean="0">
                <a:latin typeface="+mn-ea"/>
                <a:ea typeface="+mn-ea"/>
              </a:rPr>
              <a:t>数据包。</a:t>
            </a:r>
            <a:endParaRPr lang="zh-CN" altLang="en-US" sz="1400" b="1" dirty="0">
              <a:latin typeface="+mn-ea"/>
              <a:ea typeface="+mn-ea"/>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xmlns="" val="0"/>
              </a:ext>
            </a:extLst>
          </a:blip>
          <a:srcRect t="7667" r="21116"/>
          <a:stretch/>
        </p:blipFill>
        <p:spPr>
          <a:xfrm>
            <a:off x="826284" y="1131090"/>
            <a:ext cx="4545797" cy="2289308"/>
          </a:xfrm>
          <a:prstGeom prst="rect">
            <a:avLst/>
          </a:prstGeom>
        </p:spPr>
      </p:pic>
    </p:spTree>
    <p:extLst>
      <p:ext uri="{BB962C8B-B14F-4D97-AF65-F5344CB8AC3E}">
        <p14:creationId xmlns:p14="http://schemas.microsoft.com/office/powerpoint/2010/main" xmlns="" val="40791613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en-US" altLang="zh-CN" dirty="0" smtClean="0">
                <a:solidFill>
                  <a:schemeClr val="tx1"/>
                </a:solidFill>
                <a:latin typeface="+mj-ea"/>
              </a:rPr>
              <a:t>AP</a:t>
            </a:r>
            <a:r>
              <a:rPr lang="zh-CN" altLang="en-US" dirty="0" smtClean="0">
                <a:solidFill>
                  <a:schemeClr val="tx1"/>
                </a:solidFill>
                <a:latin typeface="+mj-ea"/>
              </a:rPr>
              <a:t>钓鱼环境搭建</a:t>
            </a:r>
            <a:endParaRPr lang="en-US" altLang="zh-CN" dirty="0">
              <a:solidFill>
                <a:schemeClr val="tx1"/>
              </a:solidFill>
              <a:latin typeface="+mj-ea"/>
            </a:endParaRPr>
          </a:p>
        </p:txBody>
      </p:sp>
      <p:sp>
        <p:nvSpPr>
          <p:cNvPr id="6" name="文本框 5"/>
          <p:cNvSpPr txBox="1"/>
          <p:nvPr/>
        </p:nvSpPr>
        <p:spPr>
          <a:xfrm>
            <a:off x="3049782" y="2744322"/>
            <a:ext cx="2016924" cy="307777"/>
          </a:xfrm>
          <a:prstGeom prst="rect">
            <a:avLst/>
          </a:prstGeom>
          <a:noFill/>
        </p:spPr>
        <p:txBody>
          <a:bodyPr wrap="square" rtlCol="0">
            <a:spAutoFit/>
          </a:bodyPr>
          <a:lstStyle/>
          <a:p>
            <a:r>
              <a:rPr lang="en-US" altLang="zh-CN" sz="1400" b="1" dirty="0" err="1" smtClean="0">
                <a:latin typeface="+mn-ea"/>
                <a:ea typeface="+mn-ea"/>
              </a:rPr>
              <a:t>Openwrt+TCPDump</a:t>
            </a:r>
            <a:endParaRPr lang="zh-CN" altLang="en-US" sz="1400" b="1" dirty="0">
              <a:latin typeface="+mn-ea"/>
              <a:ea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09947" y="1813342"/>
            <a:ext cx="1205590" cy="90419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115841" y="1920847"/>
            <a:ext cx="689182" cy="689182"/>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780263" y="3103028"/>
            <a:ext cx="671156" cy="671156"/>
          </a:xfrm>
          <a:prstGeom prst="rect">
            <a:avLst/>
          </a:prstGeom>
        </p:spPr>
      </p:pic>
      <p:sp>
        <p:nvSpPr>
          <p:cNvPr id="13" name="左右箭头 12"/>
          <p:cNvSpPr/>
          <p:nvPr/>
        </p:nvSpPr>
        <p:spPr>
          <a:xfrm rot="20846747">
            <a:off x="4715370" y="2193404"/>
            <a:ext cx="1300637" cy="144066"/>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左右箭头 13"/>
          <p:cNvSpPr/>
          <p:nvPr/>
        </p:nvSpPr>
        <p:spPr>
          <a:xfrm rot="873114">
            <a:off x="4487678" y="3247284"/>
            <a:ext cx="1300637" cy="144066"/>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左右箭头 15"/>
          <p:cNvSpPr/>
          <p:nvPr/>
        </p:nvSpPr>
        <p:spPr>
          <a:xfrm rot="3352176">
            <a:off x="2588730" y="1923394"/>
            <a:ext cx="947336" cy="174077"/>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7" name="图片 16"/>
          <p:cNvPicPr>
            <a:picLocks noChangeAspect="1"/>
          </p:cNvPicPr>
          <p:nvPr/>
        </p:nvPicPr>
        <p:blipFill>
          <a:blip r:embed="rId6" cstate="print"/>
          <a:stretch>
            <a:fillRect/>
          </a:stretch>
        </p:blipFill>
        <p:spPr>
          <a:xfrm>
            <a:off x="1701888" y="914991"/>
            <a:ext cx="1185636" cy="1276463"/>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383605" y="2119114"/>
            <a:ext cx="829631" cy="829631"/>
          </a:xfrm>
          <a:prstGeom prst="rect">
            <a:avLst/>
          </a:prstGeom>
        </p:spPr>
      </p:pic>
      <p:sp>
        <p:nvSpPr>
          <p:cNvPr id="19" name="左箭头 18"/>
          <p:cNvSpPr/>
          <p:nvPr/>
        </p:nvSpPr>
        <p:spPr>
          <a:xfrm>
            <a:off x="2305993" y="2477104"/>
            <a:ext cx="897379" cy="2881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p:cNvSpPr txBox="1"/>
          <p:nvPr/>
        </p:nvSpPr>
        <p:spPr>
          <a:xfrm>
            <a:off x="3607075" y="1454673"/>
            <a:ext cx="2016924" cy="307777"/>
          </a:xfrm>
          <a:prstGeom prst="rect">
            <a:avLst/>
          </a:prstGeom>
          <a:noFill/>
        </p:spPr>
        <p:txBody>
          <a:bodyPr wrap="square" rtlCol="0">
            <a:spAutoFit/>
          </a:bodyPr>
          <a:lstStyle/>
          <a:p>
            <a:r>
              <a:rPr lang="en-US" altLang="zh-CN" sz="1400" b="1" dirty="0" smtClean="0">
                <a:solidFill>
                  <a:srgbClr val="00B050"/>
                </a:solidFill>
                <a:latin typeface="+mn-ea"/>
                <a:ea typeface="+mn-ea"/>
              </a:rPr>
              <a:t>CMCC</a:t>
            </a:r>
            <a:endParaRPr lang="zh-CN" altLang="en-US" sz="1400" b="1" dirty="0">
              <a:solidFill>
                <a:srgbClr val="00B050"/>
              </a:solidFill>
              <a:latin typeface="+mn-ea"/>
              <a:ea typeface="+mn-ea"/>
            </a:endParaRPr>
          </a:p>
        </p:txBody>
      </p:sp>
    </p:spTree>
    <p:extLst>
      <p:ext uri="{BB962C8B-B14F-4D97-AF65-F5344CB8AC3E}">
        <p14:creationId xmlns:p14="http://schemas.microsoft.com/office/powerpoint/2010/main" xmlns="" val="13353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9" grpId="0" animBg="1"/>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3491505" y="1923453"/>
            <a:ext cx="2665221" cy="1015663"/>
          </a:xfrm>
          <a:prstGeom prst="rect">
            <a:avLst/>
          </a:prstGeom>
          <a:noFill/>
        </p:spPr>
        <p:txBody>
          <a:bodyPr wrap="square" rtlCol="0">
            <a:spAutoFit/>
          </a:bodyPr>
          <a:lstStyle/>
          <a:p>
            <a:r>
              <a:rPr lang="zh-CN" altLang="en-US" sz="6000" b="1" dirty="0" smtClean="0">
                <a:solidFill>
                  <a:schemeClr val="bg1"/>
                </a:solidFill>
                <a:latin typeface="+mn-lt"/>
                <a:ea typeface="+mj-ea"/>
              </a:rPr>
              <a:t>演 示</a:t>
            </a:r>
            <a:endParaRPr lang="zh-CN" altLang="en-US" sz="6000" b="1" dirty="0">
              <a:solidFill>
                <a:schemeClr val="bg1"/>
              </a:solidFill>
              <a:latin typeface="+mn-lt"/>
              <a:ea typeface="+mj-ea"/>
            </a:endParaRPr>
          </a:p>
        </p:txBody>
      </p:sp>
      <p:sp>
        <p:nvSpPr>
          <p:cNvPr id="4" name="动作按钮: 前进或下一项 3">
            <a:hlinkClick r:id="rId3" action="ppaction://program" highlightClick="1"/>
          </p:cNvPr>
          <p:cNvSpPr/>
          <p:nvPr/>
        </p:nvSpPr>
        <p:spPr>
          <a:xfrm>
            <a:off x="7261184" y="4249042"/>
            <a:ext cx="962917" cy="360165"/>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135256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Kiom1SJtH6QT2x2AAHa9G78Nds571_small.jpg"/>
          <p:cNvPicPr>
            <a:picLocks noChangeAspect="1"/>
          </p:cNvPicPr>
          <p:nvPr/>
        </p:nvPicPr>
        <p:blipFill>
          <a:blip r:embed="rId3" cstate="print"/>
          <a:stretch>
            <a:fillRect/>
          </a:stretch>
        </p:blipFill>
        <p:spPr>
          <a:xfrm>
            <a:off x="1402548" y="698892"/>
            <a:ext cx="5334000" cy="4152900"/>
          </a:xfrm>
          <a:prstGeom prst="rect">
            <a:avLst/>
          </a:prstGeom>
        </p:spPr>
      </p:pic>
      <p:sp>
        <p:nvSpPr>
          <p:cNvPr id="6" name="矩形 5"/>
          <p:cNvSpPr/>
          <p:nvPr/>
        </p:nvSpPr>
        <p:spPr>
          <a:xfrm>
            <a:off x="826284" y="266694"/>
            <a:ext cx="1824089" cy="369332"/>
          </a:xfrm>
          <a:prstGeom prst="rect">
            <a:avLst/>
          </a:prstGeom>
        </p:spPr>
        <p:txBody>
          <a:bodyPr wrap="none">
            <a:spAutoFit/>
          </a:bodyPr>
          <a:lstStyle/>
          <a:p>
            <a:r>
              <a:rPr lang="en-US" altLang="zh-CN" b="1" dirty="0" err="1" smtClean="0">
                <a:solidFill>
                  <a:schemeClr val="bg1"/>
                </a:solidFill>
              </a:rPr>
              <a:t>WiFi</a:t>
            </a:r>
            <a:r>
              <a:rPr lang="en-US" altLang="zh-CN" b="1" dirty="0" smtClean="0">
                <a:solidFill>
                  <a:schemeClr val="bg1"/>
                </a:solidFill>
              </a:rPr>
              <a:t> Pineapple</a:t>
            </a:r>
            <a:endParaRPr lang="zh-CN" altLang="en-US" b="1" dirty="0">
              <a:solidFill>
                <a:schemeClr val="bg1"/>
              </a:solidFill>
            </a:endParaRPr>
          </a:p>
        </p:txBody>
      </p:sp>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6284" y="266694"/>
            <a:ext cx="1824089" cy="369332"/>
          </a:xfrm>
          <a:prstGeom prst="rect">
            <a:avLst/>
          </a:prstGeom>
        </p:spPr>
        <p:txBody>
          <a:bodyPr wrap="none">
            <a:spAutoFit/>
          </a:bodyPr>
          <a:lstStyle/>
          <a:p>
            <a:r>
              <a:rPr lang="en-US" altLang="zh-CN" b="1" dirty="0" err="1" smtClean="0">
                <a:solidFill>
                  <a:schemeClr val="bg1"/>
                </a:solidFill>
              </a:rPr>
              <a:t>WiFi</a:t>
            </a:r>
            <a:r>
              <a:rPr lang="en-US" altLang="zh-CN" b="1" dirty="0" smtClean="0">
                <a:solidFill>
                  <a:schemeClr val="bg1"/>
                </a:solidFill>
              </a:rPr>
              <a:t> Pineapple</a:t>
            </a:r>
            <a:endParaRPr lang="zh-CN" altLang="en-US" b="1" dirty="0">
              <a:solidFill>
                <a:schemeClr val="bg1"/>
              </a:solidFill>
            </a:endParaRPr>
          </a:p>
        </p:txBody>
      </p:sp>
      <p:sp>
        <p:nvSpPr>
          <p:cNvPr id="7" name="矩形 6"/>
          <p:cNvSpPr/>
          <p:nvPr/>
        </p:nvSpPr>
        <p:spPr>
          <a:xfrm>
            <a:off x="826284" y="554826"/>
            <a:ext cx="6627036" cy="1477328"/>
          </a:xfrm>
          <a:prstGeom prst="rect">
            <a:avLst/>
          </a:prstGeom>
        </p:spPr>
        <p:txBody>
          <a:bodyPr wrap="square">
            <a:spAutoFit/>
          </a:bodyPr>
          <a:lstStyle/>
          <a:p>
            <a:r>
              <a:rPr lang="zh-CN" altLang="en-US" b="1" dirty="0" smtClean="0">
                <a:solidFill>
                  <a:schemeClr val="bg1"/>
                </a:solidFill>
              </a:rPr>
              <a:t>玩转</a:t>
            </a:r>
            <a:r>
              <a:rPr lang="en-US" altLang="zh-CN" b="1" dirty="0" err="1" smtClean="0">
                <a:solidFill>
                  <a:schemeClr val="bg1"/>
                </a:solidFill>
              </a:rPr>
              <a:t>WiFi</a:t>
            </a:r>
            <a:r>
              <a:rPr lang="en-US" altLang="zh-CN" b="1" dirty="0" smtClean="0">
                <a:solidFill>
                  <a:schemeClr val="bg1"/>
                </a:solidFill>
              </a:rPr>
              <a:t> Pineapple</a:t>
            </a:r>
            <a:r>
              <a:rPr lang="zh-CN" altLang="en-US" b="1" dirty="0" smtClean="0">
                <a:solidFill>
                  <a:schemeClr val="bg1"/>
                </a:solidFill>
              </a:rPr>
              <a:t>之看我如何优雅的盗取</a:t>
            </a:r>
            <a:r>
              <a:rPr lang="en-US" altLang="zh-CN" b="1" dirty="0" smtClean="0">
                <a:solidFill>
                  <a:schemeClr val="bg1"/>
                </a:solidFill>
              </a:rPr>
              <a:t>CMCC</a:t>
            </a:r>
            <a:r>
              <a:rPr lang="zh-CN" altLang="en-US" b="1" dirty="0" smtClean="0">
                <a:solidFill>
                  <a:schemeClr val="bg1"/>
                </a:solidFill>
              </a:rPr>
              <a:t>账号</a:t>
            </a:r>
            <a:r>
              <a:rPr lang="en-US" altLang="zh-CN" b="1" dirty="0" smtClean="0">
                <a:solidFill>
                  <a:schemeClr val="bg1"/>
                </a:solidFill>
              </a:rPr>
              <a:t/>
            </a:r>
            <a:br>
              <a:rPr lang="en-US" altLang="zh-CN" b="1" dirty="0" smtClean="0">
                <a:solidFill>
                  <a:schemeClr val="bg1"/>
                </a:solidFill>
              </a:rPr>
            </a:br>
            <a:r>
              <a:rPr lang="en-US" altLang="zh-CN" dirty="0" smtClean="0">
                <a:solidFill>
                  <a:srgbClr val="FF0000"/>
                </a:solidFill>
                <a:hlinkClick r:id="rId3"/>
              </a:rPr>
              <a:t>http://www.freebuf.com/articles/wireless/35469.html</a:t>
            </a:r>
            <a:endParaRPr lang="en-US" altLang="zh-CN" dirty="0" smtClean="0">
              <a:solidFill>
                <a:srgbClr val="FF0000"/>
              </a:solidFill>
            </a:endParaRPr>
          </a:p>
          <a:p>
            <a:endParaRPr lang="en-US" altLang="zh-CN" dirty="0" smtClean="0">
              <a:solidFill>
                <a:srgbClr val="FF0000"/>
              </a:solidFill>
            </a:endParaRPr>
          </a:p>
          <a:p>
            <a:endParaRPr lang="zh-CN" altLang="en-US" b="1" dirty="0" smtClean="0">
              <a:solidFill>
                <a:schemeClr val="bg1"/>
              </a:solidFill>
            </a:endParaRPr>
          </a:p>
          <a:p>
            <a:endParaRPr lang="zh-CN" altLang="en-US" dirty="0">
              <a:solidFill>
                <a:schemeClr val="bg1"/>
              </a:solidFill>
            </a:endParaRPr>
          </a:p>
        </p:txBody>
      </p:sp>
      <p:pic>
        <p:nvPicPr>
          <p:cNvPr id="8" name="图片 7" descr="44501401263623.jpg"/>
          <p:cNvPicPr>
            <a:picLocks noChangeAspect="1"/>
          </p:cNvPicPr>
          <p:nvPr/>
        </p:nvPicPr>
        <p:blipFill>
          <a:blip r:embed="rId4" cstate="print"/>
          <a:stretch>
            <a:fillRect/>
          </a:stretch>
        </p:blipFill>
        <p:spPr>
          <a:xfrm>
            <a:off x="1402548" y="1131090"/>
            <a:ext cx="3214688" cy="5143500"/>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6284" y="266694"/>
            <a:ext cx="3515258" cy="369332"/>
          </a:xfrm>
          <a:prstGeom prst="rect">
            <a:avLst/>
          </a:prstGeom>
        </p:spPr>
        <p:txBody>
          <a:bodyPr wrap="none">
            <a:spAutoFit/>
          </a:bodyPr>
          <a:lstStyle/>
          <a:p>
            <a:r>
              <a:rPr lang="en-US" altLang="zh-CN" b="1" dirty="0" err="1" smtClean="0">
                <a:solidFill>
                  <a:schemeClr val="bg1"/>
                </a:solidFill>
              </a:rPr>
              <a:t>WiFi</a:t>
            </a:r>
            <a:r>
              <a:rPr lang="en-US" altLang="zh-CN" b="1" dirty="0" smtClean="0">
                <a:solidFill>
                  <a:schemeClr val="bg1"/>
                </a:solidFill>
              </a:rPr>
              <a:t> Pineapple </a:t>
            </a:r>
            <a:r>
              <a:rPr lang="zh-CN" altLang="en-US" b="1" dirty="0" smtClean="0">
                <a:solidFill>
                  <a:schemeClr val="bg1"/>
                </a:solidFill>
              </a:rPr>
              <a:t>我自己做了一个</a:t>
            </a:r>
            <a:endParaRPr lang="zh-CN" altLang="en-US" b="1" dirty="0">
              <a:solidFill>
                <a:schemeClr val="bg1"/>
              </a:solidFill>
            </a:endParaRPr>
          </a:p>
        </p:txBody>
      </p:sp>
      <p:pic>
        <p:nvPicPr>
          <p:cNvPr id="4" name="图片 3" descr="2014101520003745164.jpg"/>
          <p:cNvPicPr>
            <a:picLocks noChangeAspect="1"/>
          </p:cNvPicPr>
          <p:nvPr/>
        </p:nvPicPr>
        <p:blipFill>
          <a:blip r:embed="rId3" cstate="print"/>
          <a:stretch>
            <a:fillRect/>
          </a:stretch>
        </p:blipFill>
        <p:spPr>
          <a:xfrm>
            <a:off x="1330515" y="770925"/>
            <a:ext cx="5229825" cy="3922369"/>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6284" y="266694"/>
            <a:ext cx="4106765" cy="369332"/>
          </a:xfrm>
          <a:prstGeom prst="rect">
            <a:avLst/>
          </a:prstGeom>
        </p:spPr>
        <p:txBody>
          <a:bodyPr wrap="none">
            <a:spAutoFit/>
          </a:bodyPr>
          <a:lstStyle/>
          <a:p>
            <a:r>
              <a:rPr lang="en-US" altLang="zh-CN" b="1" dirty="0" err="1" smtClean="0">
                <a:solidFill>
                  <a:schemeClr val="bg1"/>
                </a:solidFill>
              </a:rPr>
              <a:t>WiFi</a:t>
            </a:r>
            <a:r>
              <a:rPr lang="en-US" altLang="zh-CN" b="1" dirty="0" smtClean="0">
                <a:solidFill>
                  <a:schemeClr val="bg1"/>
                </a:solidFill>
              </a:rPr>
              <a:t> Pineapple  </a:t>
            </a:r>
            <a:r>
              <a:rPr lang="zh-CN" altLang="en-US" b="1" dirty="0" smtClean="0">
                <a:solidFill>
                  <a:schemeClr val="bg1"/>
                </a:solidFill>
              </a:rPr>
              <a:t>过程很美好，结果</a:t>
            </a:r>
            <a:r>
              <a:rPr lang="en-US" altLang="zh-CN" b="1" dirty="0" smtClean="0">
                <a:solidFill>
                  <a:schemeClr val="bg1"/>
                </a:solidFill>
              </a:rPr>
              <a:t>….</a:t>
            </a:r>
            <a:endParaRPr lang="zh-CN" altLang="en-US" b="1" dirty="0">
              <a:solidFill>
                <a:schemeClr val="bg1"/>
              </a:solidFill>
            </a:endParaRPr>
          </a:p>
        </p:txBody>
      </p:sp>
      <p:pic>
        <p:nvPicPr>
          <p:cNvPr id="5" name="图片 4" descr="2014101520005186419.jpg"/>
          <p:cNvPicPr>
            <a:picLocks noChangeAspect="1"/>
          </p:cNvPicPr>
          <p:nvPr/>
        </p:nvPicPr>
        <p:blipFill>
          <a:blip r:embed="rId3" cstate="print"/>
          <a:stretch>
            <a:fillRect/>
          </a:stretch>
        </p:blipFill>
        <p:spPr>
          <a:xfrm>
            <a:off x="1258482" y="698892"/>
            <a:ext cx="5734056" cy="4300542"/>
          </a:xfrm>
          <a:prstGeom prst="rect">
            <a:avLst/>
          </a:prstGeom>
        </p:spPr>
      </p:pic>
    </p:spTree>
    <p:extLst>
      <p:ext uri="{BB962C8B-B14F-4D97-AF65-F5344CB8AC3E}">
        <p14:creationId xmlns:p14="http://schemas.microsoft.com/office/powerpoint/2010/main" xmlns="" val="13525677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危害</a:t>
            </a:r>
            <a:endParaRPr lang="en-US" altLang="zh-CN" dirty="0">
              <a:solidFill>
                <a:schemeClr val="tx1"/>
              </a:solidFill>
              <a:latin typeface="+mj-ea"/>
            </a:endParaRPr>
          </a:p>
        </p:txBody>
      </p:sp>
      <p:sp>
        <p:nvSpPr>
          <p:cNvPr id="7" name="矩形 32"/>
          <p:cNvSpPr>
            <a:spLocks noChangeArrowheads="1"/>
          </p:cNvSpPr>
          <p:nvPr/>
        </p:nvSpPr>
        <p:spPr bwMode="auto">
          <a:xfrm>
            <a:off x="1662261" y="1491255"/>
            <a:ext cx="7491431"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窃取敏感信息</a:t>
            </a:r>
            <a:endParaRPr lang="en-US" altLang="zh-CN" b="1"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altLang="zh-CN" b="1" dirty="0" smtClean="0">
                <a:latin typeface="+mn-lt"/>
                <a:ea typeface="+mn-ea"/>
                <a:sym typeface="Verdana" panose="020B0604030504040204" pitchFamily="34" charset="0"/>
              </a:rPr>
              <a:t>DNS</a:t>
            </a:r>
            <a:r>
              <a:rPr lang="zh-CN" altLang="en-US" b="1" dirty="0" smtClean="0">
                <a:latin typeface="+mn-lt"/>
                <a:ea typeface="+mn-ea"/>
                <a:sym typeface="Verdana" panose="020B0604030504040204" pitchFamily="34" charset="0"/>
              </a:rPr>
              <a:t>欺骗</a:t>
            </a:r>
            <a:endParaRPr lang="en-US" altLang="zh-CN" b="1"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传播恶意软件</a:t>
            </a:r>
            <a:endParaRPr lang="en-US" altLang="zh-CN" b="1"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endParaRPr lang="en-US" altLang="zh-CN" b="1"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endParaRPr lang="en-US" altLang="zh-CN" b="1"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b="1" dirty="0">
              <a:latin typeface="+mn-lt"/>
              <a:ea typeface="+mn-ea"/>
              <a:sym typeface="Verdana" panose="020B0604030504040204" pitchFamily="34"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99" y="2067519"/>
            <a:ext cx="2377089" cy="1760338"/>
          </a:xfrm>
          <a:prstGeom prst="rect">
            <a:avLst/>
          </a:prstGeom>
        </p:spPr>
      </p:pic>
    </p:spTree>
    <p:extLst>
      <p:ext uri="{BB962C8B-B14F-4D97-AF65-F5344CB8AC3E}">
        <p14:creationId xmlns:p14="http://schemas.microsoft.com/office/powerpoint/2010/main" xmlns="" val="16989556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3"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4"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dirty="0" smtClean="0">
                <a:solidFill>
                  <a:schemeClr val="tx1"/>
                </a:solidFill>
                <a:latin typeface="+mj-ea"/>
              </a:rPr>
              <a:t>防御手段</a:t>
            </a:r>
            <a:endParaRPr lang="en-US" altLang="zh-CN" dirty="0">
              <a:solidFill>
                <a:schemeClr val="tx1"/>
              </a:solidFill>
              <a:latin typeface="+mj-ea"/>
            </a:endParaRPr>
          </a:p>
        </p:txBody>
      </p:sp>
      <p:sp>
        <p:nvSpPr>
          <p:cNvPr id="7" name="矩形 32"/>
          <p:cNvSpPr>
            <a:spLocks noChangeArrowheads="1"/>
          </p:cNvSpPr>
          <p:nvPr/>
        </p:nvSpPr>
        <p:spPr bwMode="auto">
          <a:xfrm>
            <a:off x="970350" y="1707354"/>
            <a:ext cx="7491431"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085850" lvl="1" indent="-342900">
              <a:spcBef>
                <a:spcPct val="20000"/>
              </a:spcBef>
              <a:buFont typeface="Arial" panose="020B0604020202020204" pitchFamily="34" charset="0"/>
              <a:buChar char="•"/>
            </a:pPr>
            <a:r>
              <a:rPr lang="zh-CN" altLang="en-US" b="1" dirty="0" smtClean="0">
                <a:latin typeface="+mn-lt"/>
                <a:ea typeface="+mn-ea"/>
                <a:sym typeface="Verdana" panose="020B0604030504040204" pitchFamily="34" charset="0"/>
              </a:rPr>
              <a:t>不用</a:t>
            </a:r>
            <a:r>
              <a:rPr lang="en-US" altLang="zh-CN" b="1" dirty="0" smtClean="0">
                <a:latin typeface="+mn-lt"/>
                <a:ea typeface="+mn-ea"/>
                <a:sym typeface="Verdana" panose="020B0604030504040204" pitchFamily="34" charset="0"/>
              </a:rPr>
              <a:t>WIFI</a:t>
            </a:r>
            <a:r>
              <a:rPr lang="zh-CN" altLang="en-US" b="1" dirty="0" smtClean="0">
                <a:latin typeface="+mn-lt"/>
                <a:ea typeface="+mn-ea"/>
                <a:sym typeface="Verdana" panose="020B0604030504040204" pitchFamily="34" charset="0"/>
              </a:rPr>
              <a:t>的</a:t>
            </a:r>
            <a:r>
              <a:rPr lang="zh-CN" altLang="en-US" b="1" dirty="0">
                <a:latin typeface="+mn-lt"/>
                <a:ea typeface="+mn-ea"/>
                <a:sym typeface="Verdana" panose="020B0604030504040204" pitchFamily="34" charset="0"/>
              </a:rPr>
              <a:t>情况下关闭</a:t>
            </a:r>
            <a:r>
              <a:rPr lang="en-US" altLang="zh-CN" b="1" dirty="0">
                <a:latin typeface="+mn-lt"/>
                <a:ea typeface="+mn-ea"/>
                <a:sym typeface="Verdana" panose="020B0604030504040204" pitchFamily="34" charset="0"/>
              </a:rPr>
              <a:t>WIFI</a:t>
            </a:r>
          </a:p>
          <a:p>
            <a:pPr marL="1085850" lvl="1" indent="-342900">
              <a:spcBef>
                <a:spcPct val="20000"/>
              </a:spcBef>
              <a:buFont typeface="Arial" panose="020B0604020202020204" pitchFamily="34" charset="0"/>
              <a:buChar char="•"/>
            </a:pPr>
            <a:r>
              <a:rPr lang="zh-CN" altLang="en-US" b="1" dirty="0">
                <a:latin typeface="+mn-lt"/>
                <a:ea typeface="+mn-ea"/>
                <a:sym typeface="Verdana" panose="020B0604030504040204" pitchFamily="34" charset="0"/>
              </a:rPr>
              <a:t>删</a:t>
            </a:r>
            <a:r>
              <a:rPr lang="zh-CN" altLang="en-US" b="1" dirty="0" smtClean="0">
                <a:latin typeface="+mn-lt"/>
                <a:ea typeface="+mn-ea"/>
                <a:sym typeface="Verdana" panose="020B0604030504040204" pitchFamily="34" charset="0"/>
              </a:rPr>
              <a:t>掉</a:t>
            </a:r>
            <a:r>
              <a:rPr lang="zh-CN" altLang="en-US" b="1" dirty="0">
                <a:latin typeface="+mn-lt"/>
                <a:ea typeface="+mn-ea"/>
                <a:sym typeface="Verdana" panose="020B0604030504040204" pitchFamily="34" charset="0"/>
              </a:rPr>
              <a:t>保存</a:t>
            </a:r>
            <a:r>
              <a:rPr lang="zh-CN" altLang="en-US" b="1" dirty="0" smtClean="0">
                <a:latin typeface="+mn-lt"/>
                <a:ea typeface="+mn-ea"/>
                <a:sym typeface="Verdana" panose="020B0604030504040204" pitchFamily="34" charset="0"/>
              </a:rPr>
              <a:t>的</a:t>
            </a:r>
            <a:r>
              <a:rPr lang="en-US" altLang="zh-CN" b="1" dirty="0" smtClean="0">
                <a:latin typeface="+mn-lt"/>
                <a:ea typeface="+mn-ea"/>
                <a:sym typeface="Verdana" panose="020B0604030504040204" pitchFamily="34" charset="0"/>
              </a:rPr>
              <a:t>SSID</a:t>
            </a:r>
            <a:r>
              <a:rPr lang="zh-CN" altLang="en-US" b="1" dirty="0" smtClean="0">
                <a:latin typeface="+mn-lt"/>
                <a:ea typeface="+mn-ea"/>
                <a:sym typeface="Verdana" panose="020B0604030504040204" pitchFamily="34" charset="0"/>
              </a:rPr>
              <a:t>配置文件</a:t>
            </a:r>
            <a:endParaRPr lang="en-US" altLang="zh-CN" b="1" dirty="0" smtClean="0">
              <a:latin typeface="+mn-lt"/>
              <a:ea typeface="+mn-ea"/>
              <a:sym typeface="Verdana" panose="020B0604030504040204" pitchFamily="34" charset="0"/>
            </a:endParaRPr>
          </a:p>
          <a:p>
            <a:pPr marL="1085850" lvl="1" indent="-342900">
              <a:spcBef>
                <a:spcPct val="20000"/>
              </a:spcBef>
              <a:buFont typeface="Arial" panose="020B0604020202020204" pitchFamily="34" charset="0"/>
              <a:buChar char="•"/>
            </a:pPr>
            <a:endParaRPr lang="en-US" altLang="zh-CN" b="1" dirty="0">
              <a:latin typeface="+mn-lt"/>
              <a:ea typeface="+mn-ea"/>
              <a:sym typeface="Verdana" panose="020B0604030504040204" pitchFamily="34" charset="0"/>
            </a:endParaRPr>
          </a:p>
        </p:txBody>
      </p:sp>
    </p:spTree>
    <p:extLst>
      <p:ext uri="{BB962C8B-B14F-4D97-AF65-F5344CB8AC3E}">
        <p14:creationId xmlns:p14="http://schemas.microsoft.com/office/powerpoint/2010/main" xmlns="" val="10551385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直接连接符 2"/>
          <p:cNvSpPr>
            <a:spLocks noChangeShapeType="1"/>
          </p:cNvSpPr>
          <p:nvPr/>
        </p:nvSpPr>
        <p:spPr bwMode="auto">
          <a:xfrm rot="5400000">
            <a:off x="142875" y="304800"/>
            <a:ext cx="612775" cy="3175"/>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3" name="直接连接符 3"/>
          <p:cNvSpPr>
            <a:spLocks noChangeShapeType="1"/>
          </p:cNvSpPr>
          <p:nvPr/>
        </p:nvSpPr>
        <p:spPr bwMode="auto">
          <a:xfrm rot="5400000">
            <a:off x="330200" y="179388"/>
            <a:ext cx="360363" cy="1587"/>
          </a:xfrm>
          <a:prstGeom prst="line">
            <a:avLst/>
          </a:prstGeom>
          <a:noFill/>
          <a:ln w="28575">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4" name="标题 1"/>
          <p:cNvSpPr>
            <a:spLocks noGrp="1" noChangeArrowheads="1"/>
          </p:cNvSpPr>
          <p:nvPr>
            <p:ph type="title" idx="4294967295"/>
          </p:nvPr>
        </p:nvSpPr>
        <p:spPr bwMode="auto">
          <a:xfrm>
            <a:off x="457200" y="206375"/>
            <a:ext cx="8229600" cy="508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zh-CN" altLang="en-US" dirty="0" smtClean="0"/>
              <a:t>目录</a:t>
            </a:r>
          </a:p>
        </p:txBody>
      </p:sp>
      <p:grpSp>
        <p:nvGrpSpPr>
          <p:cNvPr id="5125" name="Group 5"/>
          <p:cNvGrpSpPr>
            <a:grpSpLocks/>
          </p:cNvGrpSpPr>
          <p:nvPr/>
        </p:nvGrpSpPr>
        <p:grpSpPr bwMode="auto">
          <a:xfrm>
            <a:off x="5076230" y="1707354"/>
            <a:ext cx="3361134" cy="2512222"/>
            <a:chOff x="0" y="0"/>
            <a:chExt cx="3490894" cy="2571768"/>
          </a:xfrm>
        </p:grpSpPr>
        <p:sp>
          <p:nvSpPr>
            <p:cNvPr id="5127" name="直接连接符 14"/>
            <p:cNvSpPr>
              <a:spLocks noChangeShapeType="1"/>
            </p:cNvSpPr>
            <p:nvPr/>
          </p:nvSpPr>
          <p:spPr bwMode="auto">
            <a:xfrm>
              <a:off x="214313" y="2390792"/>
              <a:ext cx="3276581" cy="6989"/>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8" name="直接连接符 13"/>
            <p:cNvSpPr>
              <a:spLocks noChangeShapeType="1"/>
            </p:cNvSpPr>
            <p:nvPr/>
          </p:nvSpPr>
          <p:spPr bwMode="auto">
            <a:xfrm>
              <a:off x="214314" y="1714512"/>
              <a:ext cx="3276580" cy="793"/>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29" name="直接连接符 12"/>
            <p:cNvSpPr>
              <a:spLocks noChangeShapeType="1"/>
            </p:cNvSpPr>
            <p:nvPr/>
          </p:nvSpPr>
          <p:spPr bwMode="auto">
            <a:xfrm>
              <a:off x="214314" y="1009657"/>
              <a:ext cx="3276580" cy="23174"/>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130" name="直接连接符 11"/>
            <p:cNvSpPr>
              <a:spLocks noChangeShapeType="1"/>
            </p:cNvSpPr>
            <p:nvPr/>
          </p:nvSpPr>
          <p:spPr bwMode="auto">
            <a:xfrm flipV="1">
              <a:off x="214314" y="295276"/>
              <a:ext cx="3276580" cy="1"/>
            </a:xfrm>
            <a:prstGeom prst="line">
              <a:avLst/>
            </a:prstGeom>
            <a:noFill/>
            <a:ln w="28575">
              <a:solidFill>
                <a:schemeClr val="bg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5131" name="Group 10"/>
            <p:cNvGrpSpPr>
              <a:grpSpLocks/>
            </p:cNvGrpSpPr>
            <p:nvPr/>
          </p:nvGrpSpPr>
          <p:grpSpPr bwMode="auto">
            <a:xfrm>
              <a:off x="0" y="0"/>
              <a:ext cx="428628" cy="2571768"/>
              <a:chOff x="0" y="0"/>
              <a:chExt cx="428628" cy="2571768"/>
            </a:xfrm>
          </p:grpSpPr>
          <p:sp>
            <p:nvSpPr>
              <p:cNvPr id="5132" name="椭圆 4"/>
              <p:cNvSpPr>
                <a:spLocks noChangeArrowheads="1"/>
              </p:cNvSpPr>
              <p:nvPr/>
            </p:nvSpPr>
            <p:spPr bwMode="auto">
              <a:xfrm>
                <a:off x="0" y="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1</a:t>
                </a:r>
                <a:endParaRPr lang="zh-CN" altLang="en-US" dirty="0"/>
              </a:p>
            </p:txBody>
          </p:sp>
          <p:sp>
            <p:nvSpPr>
              <p:cNvPr id="5133" name="椭圆 5"/>
              <p:cNvSpPr>
                <a:spLocks noChangeArrowheads="1"/>
              </p:cNvSpPr>
              <p:nvPr/>
            </p:nvSpPr>
            <p:spPr bwMode="auto">
              <a:xfrm>
                <a:off x="0" y="71438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2</a:t>
                </a:r>
                <a:endParaRPr lang="zh-CN" altLang="en-US" dirty="0"/>
              </a:p>
            </p:txBody>
          </p:sp>
          <p:sp>
            <p:nvSpPr>
              <p:cNvPr id="5134" name="椭圆 6"/>
              <p:cNvSpPr>
                <a:spLocks noChangeArrowheads="1"/>
              </p:cNvSpPr>
              <p:nvPr/>
            </p:nvSpPr>
            <p:spPr bwMode="auto">
              <a:xfrm>
                <a:off x="0" y="142876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FFFF"/>
                    </a:solidFill>
                    <a:latin typeface="Verdana" panose="020B0604030504040204" pitchFamily="34" charset="0"/>
                    <a:sym typeface="Verdana" panose="020B0604030504040204" pitchFamily="34" charset="0"/>
                  </a:rPr>
                  <a:t>3</a:t>
                </a:r>
                <a:endParaRPr lang="zh-CN" altLang="en-US"/>
              </a:p>
            </p:txBody>
          </p:sp>
          <p:sp>
            <p:nvSpPr>
              <p:cNvPr id="5135" name="椭圆 7"/>
              <p:cNvSpPr>
                <a:spLocks noChangeArrowheads="1"/>
              </p:cNvSpPr>
              <p:nvPr/>
            </p:nvSpPr>
            <p:spPr bwMode="auto">
              <a:xfrm>
                <a:off x="0" y="2143140"/>
                <a:ext cx="428628" cy="428628"/>
              </a:xfrm>
              <a:prstGeom prst="ellipse">
                <a:avLst/>
              </a:prstGeom>
              <a:solidFill>
                <a:srgbClr val="DBB400"/>
              </a:solidFill>
              <a:ln w="25400">
                <a:solidFill>
                  <a:schemeClr val="bg1"/>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FFFF"/>
                    </a:solidFill>
                    <a:latin typeface="Verdana" panose="020B0604030504040204" pitchFamily="34" charset="0"/>
                    <a:sym typeface="Verdana" panose="020B0604030504040204" pitchFamily="34" charset="0"/>
                  </a:rPr>
                  <a:t>4</a:t>
                </a:r>
                <a:endParaRPr lang="zh-CN" altLang="en-US" dirty="0"/>
              </a:p>
            </p:txBody>
          </p:sp>
        </p:grpSp>
      </p:grpSp>
      <p:sp>
        <p:nvSpPr>
          <p:cNvPr id="3" name="文本框 2"/>
          <p:cNvSpPr txBox="1"/>
          <p:nvPr/>
        </p:nvSpPr>
        <p:spPr>
          <a:xfrm>
            <a:off x="5580462" y="1657239"/>
            <a:ext cx="2593188" cy="338554"/>
          </a:xfrm>
          <a:prstGeom prst="rect">
            <a:avLst/>
          </a:prstGeom>
          <a:noFill/>
        </p:spPr>
        <p:txBody>
          <a:bodyPr wrap="square" rtlCol="0">
            <a:spAutoFit/>
          </a:bodyPr>
          <a:lstStyle/>
          <a:p>
            <a:r>
              <a:rPr lang="zh-CN" altLang="en-US" sz="1600" b="1" dirty="0">
                <a:solidFill>
                  <a:schemeClr val="bg1"/>
                </a:solidFill>
              </a:rPr>
              <a:t>无线监听</a:t>
            </a:r>
            <a:endParaRPr lang="en-US" altLang="zh-CN" sz="1600" b="1" dirty="0">
              <a:solidFill>
                <a:schemeClr val="bg1"/>
              </a:solidFill>
            </a:endParaRPr>
          </a:p>
        </p:txBody>
      </p:sp>
      <p:sp>
        <p:nvSpPr>
          <p:cNvPr id="18" name="文本框 17"/>
          <p:cNvSpPr txBox="1"/>
          <p:nvPr/>
        </p:nvSpPr>
        <p:spPr>
          <a:xfrm>
            <a:off x="5580462" y="2355080"/>
            <a:ext cx="2593188" cy="338554"/>
          </a:xfrm>
          <a:prstGeom prst="rect">
            <a:avLst/>
          </a:prstGeom>
          <a:noFill/>
        </p:spPr>
        <p:txBody>
          <a:bodyPr wrap="square" rtlCol="0">
            <a:spAutoFit/>
          </a:bodyPr>
          <a:lstStyle/>
          <a:p>
            <a:r>
              <a:rPr lang="zh-CN" altLang="en-US" sz="1600" b="1" dirty="0">
                <a:solidFill>
                  <a:schemeClr val="bg1"/>
                </a:solidFill>
              </a:rPr>
              <a:t>钓鱼</a:t>
            </a:r>
            <a:r>
              <a:rPr lang="en-US" altLang="zh-CN" sz="1600" b="1" dirty="0">
                <a:solidFill>
                  <a:schemeClr val="bg1"/>
                </a:solidFill>
              </a:rPr>
              <a:t>AP</a:t>
            </a:r>
            <a:r>
              <a:rPr lang="zh-CN" altLang="en-US" sz="1600" b="1" dirty="0">
                <a:solidFill>
                  <a:schemeClr val="bg1"/>
                </a:solidFill>
              </a:rPr>
              <a:t>搭建以及原理</a:t>
            </a:r>
          </a:p>
        </p:txBody>
      </p:sp>
      <p:sp>
        <p:nvSpPr>
          <p:cNvPr id="19" name="文本框 18"/>
          <p:cNvSpPr txBox="1"/>
          <p:nvPr/>
        </p:nvSpPr>
        <p:spPr>
          <a:xfrm>
            <a:off x="5488925" y="3042933"/>
            <a:ext cx="3154787" cy="338554"/>
          </a:xfrm>
          <a:prstGeom prst="rect">
            <a:avLst/>
          </a:prstGeom>
          <a:noFill/>
        </p:spPr>
        <p:txBody>
          <a:bodyPr wrap="square" rtlCol="0">
            <a:spAutoFit/>
          </a:bodyPr>
          <a:lstStyle/>
          <a:p>
            <a:r>
              <a:rPr lang="zh-CN" altLang="en-US" sz="1600" b="1" dirty="0">
                <a:solidFill>
                  <a:schemeClr val="accent6">
                    <a:lumMod val="60000"/>
                    <a:lumOff val="40000"/>
                  </a:schemeClr>
                </a:solidFill>
                <a:latin typeface="+mn-lt"/>
              </a:rPr>
              <a:t>针对无线</a:t>
            </a:r>
            <a:r>
              <a:rPr lang="zh-CN" altLang="en-US" sz="1600" b="1" dirty="0" smtClean="0">
                <a:solidFill>
                  <a:schemeClr val="accent6">
                    <a:lumMod val="60000"/>
                    <a:lumOff val="40000"/>
                  </a:schemeClr>
                </a:solidFill>
                <a:latin typeface="+mn-lt"/>
              </a:rPr>
              <a:t>路由</a:t>
            </a:r>
            <a:r>
              <a:rPr lang="zh-CN" altLang="en-US" sz="1600" b="1" dirty="0">
                <a:solidFill>
                  <a:schemeClr val="accent6">
                    <a:lumMod val="60000"/>
                    <a:lumOff val="40000"/>
                  </a:schemeClr>
                </a:solidFill>
                <a:latin typeface="+mn-lt"/>
              </a:rPr>
              <a:t>器</a:t>
            </a:r>
            <a:r>
              <a:rPr lang="zh-CN" altLang="en-US" sz="1600" b="1" dirty="0" smtClean="0">
                <a:solidFill>
                  <a:schemeClr val="accent6">
                    <a:lumMod val="60000"/>
                    <a:lumOff val="40000"/>
                  </a:schemeClr>
                </a:solidFill>
                <a:latin typeface="+mn-lt"/>
              </a:rPr>
              <a:t>自身</a:t>
            </a:r>
            <a:r>
              <a:rPr lang="zh-CN" altLang="en-US" sz="1600" b="1" dirty="0">
                <a:solidFill>
                  <a:schemeClr val="accent6">
                    <a:lumMod val="60000"/>
                    <a:lumOff val="40000"/>
                  </a:schemeClr>
                </a:solidFill>
                <a:latin typeface="+mn-lt"/>
              </a:rPr>
              <a:t>的攻击</a:t>
            </a:r>
          </a:p>
        </p:txBody>
      </p:sp>
      <p:sp>
        <p:nvSpPr>
          <p:cNvPr id="20" name="文本框 19"/>
          <p:cNvSpPr txBox="1"/>
          <p:nvPr/>
        </p:nvSpPr>
        <p:spPr>
          <a:xfrm>
            <a:off x="5580462" y="3703895"/>
            <a:ext cx="2936679" cy="338554"/>
          </a:xfrm>
          <a:prstGeom prst="rect">
            <a:avLst/>
          </a:prstGeom>
          <a:noFill/>
        </p:spPr>
        <p:txBody>
          <a:bodyPr wrap="square" rtlCol="0">
            <a:spAutoFit/>
          </a:bodyPr>
          <a:lstStyle/>
          <a:p>
            <a:r>
              <a:rPr lang="zh-CN" altLang="en-US" sz="1600" b="1" dirty="0">
                <a:solidFill>
                  <a:schemeClr val="bg1"/>
                </a:solidFill>
                <a:latin typeface="+mn-lt"/>
              </a:rPr>
              <a:t>如何设置一个安全的路由器</a:t>
            </a:r>
          </a:p>
        </p:txBody>
      </p:sp>
      <p:sp>
        <p:nvSpPr>
          <p:cNvPr id="4" name="文本框 3"/>
          <p:cNvSpPr txBox="1"/>
          <p:nvPr/>
        </p:nvSpPr>
        <p:spPr>
          <a:xfrm>
            <a:off x="1011279" y="1802892"/>
            <a:ext cx="2233023" cy="646331"/>
          </a:xfrm>
          <a:prstGeom prst="rect">
            <a:avLst/>
          </a:prstGeom>
          <a:noFill/>
        </p:spPr>
        <p:txBody>
          <a:bodyPr wrap="square" rtlCol="0">
            <a:spAutoFit/>
          </a:bodyPr>
          <a:lstStyle/>
          <a:p>
            <a:r>
              <a:rPr lang="zh-CN" altLang="en-US" sz="3600" b="1" dirty="0" smtClean="0">
                <a:solidFill>
                  <a:schemeClr val="bg1"/>
                </a:solidFill>
                <a:latin typeface="+mn-lt"/>
              </a:rPr>
              <a:t>第</a:t>
            </a:r>
            <a:r>
              <a:rPr lang="zh-CN" altLang="en-US" sz="3600" b="1" dirty="0">
                <a:solidFill>
                  <a:schemeClr val="bg1"/>
                </a:solidFill>
                <a:latin typeface="+mn-lt"/>
              </a:rPr>
              <a:t>二</a:t>
            </a:r>
            <a:r>
              <a:rPr lang="zh-CN" altLang="en-US" sz="3600" b="1" dirty="0" smtClean="0">
                <a:solidFill>
                  <a:schemeClr val="bg1"/>
                </a:solidFill>
                <a:latin typeface="+mn-lt"/>
              </a:rPr>
              <a:t>部分</a:t>
            </a:r>
            <a:endParaRPr lang="zh-CN" altLang="en-US" sz="3600" b="1" dirty="0">
              <a:solidFill>
                <a:schemeClr val="bg1"/>
              </a:solidFill>
              <a:latin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4502" y="2141857"/>
            <a:ext cx="3045770" cy="2325440"/>
          </a:xfrm>
          <a:prstGeom prst="rect">
            <a:avLst/>
          </a:prstGeom>
        </p:spPr>
      </p:pic>
    </p:spTree>
    <p:extLst>
      <p:ext uri="{BB962C8B-B14F-4D97-AF65-F5344CB8AC3E}">
        <p14:creationId xmlns:p14="http://schemas.microsoft.com/office/powerpoint/2010/main" xmlns="" val="865092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13683"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2664615" cy="38932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rgbClr val="0099FF"/>
                </a:solidFill>
              </a:rPr>
              <a:t>自我介绍</a:t>
            </a:r>
            <a:endParaRPr lang="zh-CN" altLang="en-US" dirty="0" smtClean="0">
              <a:solidFill>
                <a:srgbClr val="0099FF"/>
              </a:solidFill>
            </a:endParaRPr>
          </a:p>
        </p:txBody>
      </p:sp>
      <p:sp>
        <p:nvSpPr>
          <p:cNvPr id="8201" name="矩形 32"/>
          <p:cNvSpPr>
            <a:spLocks noChangeArrowheads="1"/>
          </p:cNvSpPr>
          <p:nvPr/>
        </p:nvSpPr>
        <p:spPr bwMode="auto">
          <a:xfrm>
            <a:off x="2483043" y="1790649"/>
            <a:ext cx="7491431"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怪狗</a:t>
            </a:r>
            <a:endParaRPr lang="en-US" altLang="zh-CN" dirty="0" smtClean="0"/>
          </a:p>
          <a:p>
            <a:r>
              <a:rPr lang="zh-CN" altLang="en-US" dirty="0" smtClean="0"/>
              <a:t>主要研究方向</a:t>
            </a:r>
            <a:endParaRPr lang="en-US" altLang="zh-CN" dirty="0" smtClean="0"/>
          </a:p>
          <a:p>
            <a:pPr marL="0" lvl="1" indent="0"/>
            <a:r>
              <a:rPr lang="en-US" altLang="zh-CN" dirty="0"/>
              <a:t>       Web</a:t>
            </a:r>
            <a:r>
              <a:rPr lang="zh-CN" altLang="en-US" dirty="0" smtClean="0"/>
              <a:t>安全</a:t>
            </a:r>
            <a:endParaRPr lang="en-US" altLang="zh-CN" dirty="0" smtClean="0"/>
          </a:p>
          <a:p>
            <a:pPr lvl="1"/>
            <a:r>
              <a:rPr lang="zh-CN" altLang="en-US" dirty="0" smtClean="0"/>
              <a:t>攻击溯源</a:t>
            </a:r>
            <a:endParaRPr lang="en-US" altLang="zh-CN" dirty="0" smtClean="0"/>
          </a:p>
          <a:p>
            <a:pPr lvl="1"/>
            <a:r>
              <a:rPr lang="zh-CN" altLang="en-US" dirty="0" smtClean="0"/>
              <a:t>大数据防护与分析</a:t>
            </a:r>
            <a:endParaRPr lang="en-US" altLang="zh-CN" dirty="0"/>
          </a:p>
        </p:txBody>
      </p:sp>
    </p:spTree>
    <p:extLst>
      <p:ext uri="{BB962C8B-B14F-4D97-AF65-F5344CB8AC3E}">
        <p14:creationId xmlns:p14="http://schemas.microsoft.com/office/powerpoint/2010/main" xmlns="" val="26270060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5" name="直接连接符 16"/>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sp>
        <p:nvSpPr>
          <p:cNvPr id="13316" name="直接连接符 17"/>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solidFill>
                <a:srgbClr val="2A82B0"/>
              </a:solidFill>
            </a:endParaRPr>
          </a:p>
        </p:txBody>
      </p:sp>
      <p:grpSp>
        <p:nvGrpSpPr>
          <p:cNvPr id="13317" name="Group 5"/>
          <p:cNvGrpSpPr>
            <a:grpSpLocks/>
          </p:cNvGrpSpPr>
          <p:nvPr/>
        </p:nvGrpSpPr>
        <p:grpSpPr bwMode="auto">
          <a:xfrm>
            <a:off x="1143000" y="785813"/>
            <a:ext cx="6858000" cy="3500437"/>
            <a:chOff x="0" y="0"/>
            <a:chExt cx="6858048" cy="3500444"/>
          </a:xfrm>
        </p:grpSpPr>
        <p:grpSp>
          <p:nvGrpSpPr>
            <p:cNvPr id="13319" name="Group 6"/>
            <p:cNvGrpSpPr>
              <a:grpSpLocks/>
            </p:cNvGrpSpPr>
            <p:nvPr/>
          </p:nvGrpSpPr>
          <p:grpSpPr bwMode="auto">
            <a:xfrm>
              <a:off x="1616879" y="0"/>
              <a:ext cx="3643338" cy="3500444"/>
              <a:chOff x="9524" y="0"/>
              <a:chExt cx="3643338" cy="3500444"/>
            </a:xfrm>
          </p:grpSpPr>
          <p:sp>
            <p:nvSpPr>
              <p:cNvPr id="13323" name="椭圆 18"/>
              <p:cNvSpPr>
                <a:spLocks noChangeArrowheads="1"/>
              </p:cNvSpPr>
              <p:nvPr/>
            </p:nvSpPr>
            <p:spPr bwMode="auto">
              <a:xfrm>
                <a:off x="71447" y="0"/>
                <a:ext cx="3500444" cy="3500444"/>
              </a:xfrm>
              <a:prstGeom prst="ellipse">
                <a:avLst/>
              </a:prstGeom>
              <a:solidFill>
                <a:srgbClr val="0070C0"/>
              </a:solidFill>
              <a:ln>
                <a:noFill/>
              </a:ln>
              <a:extLst>
                <a:ext uri="{91240B29-F687-4F45-9708-019B960494DF}">
                  <a14:hiddenLine xmlns:a14="http://schemas.microsoft.com/office/drawing/2010/main" xmlns="" w="25400">
                    <a:solidFill>
                      <a:srgbClr val="A91B17"/>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TextBox 19"/>
              <p:cNvSpPr>
                <a:spLocks noChangeArrowheads="1"/>
              </p:cNvSpPr>
              <p:nvPr/>
            </p:nvSpPr>
            <p:spPr bwMode="auto">
              <a:xfrm>
                <a:off x="9524" y="1416191"/>
                <a:ext cx="3643338" cy="70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系统漏洞</a:t>
                </a:r>
                <a:endParaRPr lang="zh-CN" altLang="en-US" sz="4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0" name="Group 9"/>
            <p:cNvGrpSpPr>
              <a:grpSpLocks/>
            </p:cNvGrpSpPr>
            <p:nvPr/>
          </p:nvGrpSpPr>
          <p:grpSpPr bwMode="auto">
            <a:xfrm>
              <a:off x="0" y="819198"/>
              <a:ext cx="6858048" cy="1862048"/>
              <a:chOff x="0" y="0"/>
              <a:chExt cx="6858048" cy="1862048"/>
            </a:xfrm>
          </p:grpSpPr>
          <p:sp>
            <p:nvSpPr>
              <p:cNvPr id="13321" name="TextBox 14"/>
              <p:cNvSpPr>
                <a:spLocks noChangeArrowheads="1"/>
              </p:cNvSpPr>
              <p:nvPr/>
            </p:nvSpPr>
            <p:spPr bwMode="auto">
              <a:xfrm>
                <a:off x="0"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dirty="0">
                    <a:solidFill>
                      <a:srgbClr val="A48700"/>
                    </a:solidFill>
                    <a:latin typeface="方正姚体" panose="02010601030101010101" pitchFamily="2" charset="-122"/>
                    <a:ea typeface="方正姚体" panose="02010601030101010101" pitchFamily="2" charset="-122"/>
                    <a:sym typeface="方正姚体" panose="02010601030101010101" pitchFamily="2" charset="-122"/>
                  </a:rPr>
                  <a:t>“</a:t>
                </a:r>
                <a:endParaRPr lang="zh-CN" altLang="en-US" dirty="0">
                  <a:solidFill>
                    <a:srgbClr val="2A82B0"/>
                  </a:solidFill>
                </a:endParaRPr>
              </a:p>
            </p:txBody>
          </p:sp>
          <p:sp>
            <p:nvSpPr>
              <p:cNvPr id="13322" name="TextBox 15"/>
              <p:cNvSpPr>
                <a:spLocks noChangeArrowheads="1"/>
              </p:cNvSpPr>
              <p:nvPr/>
            </p:nvSpPr>
            <p:spPr bwMode="auto">
              <a:xfrm flipV="1">
                <a:off x="5286412" y="0"/>
                <a:ext cx="1571636"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rgbClr val="A48700"/>
                    </a:solidFill>
                    <a:ea typeface="方正姚体" panose="02010601030101010101" pitchFamily="2" charset="-122"/>
                    <a:sym typeface="方正姚体" panose="02010601030101010101" pitchFamily="2" charset="-122"/>
                  </a:rPr>
                  <a:t>“</a:t>
                </a:r>
                <a:endParaRPr lang="zh-CN" altLang="en-US" dirty="0">
                  <a:solidFill>
                    <a:srgbClr val="2A82B0"/>
                  </a:solidFill>
                </a:endParaRPr>
              </a:p>
            </p:txBody>
          </p:sp>
        </p:grpSp>
      </p:grpSp>
      <p:sp>
        <p:nvSpPr>
          <p:cNvPr id="13318" name="图文框 20"/>
          <p:cNvSpPr>
            <a:spLocks/>
          </p:cNvSpPr>
          <p:nvPr/>
        </p:nvSpPr>
        <p:spPr bwMode="auto">
          <a:xfrm>
            <a:off x="0" y="0"/>
            <a:ext cx="9144000" cy="5143500"/>
          </a:xfrm>
          <a:custGeom>
            <a:avLst/>
            <a:gdLst/>
            <a:ahLst/>
            <a:cxnLst/>
            <a:rect l="0" t="0" r="0" b="0"/>
            <a:pathLst/>
          </a:custGeom>
          <a:solidFill>
            <a:srgbClr val="0070C0"/>
          </a:solidFill>
          <a:ln w="25400" cap="flat" cmpd="sng">
            <a:solidFill>
              <a:srgbClr val="0070C0"/>
            </a:solidFill>
            <a:round/>
            <a:headEnd/>
            <a:tailEnd/>
          </a:ln>
        </p:spPr>
        <p:txBody>
          <a:bodyPr anchor="ctr"/>
          <a:lstStyle/>
          <a:p>
            <a:endParaRPr lang="zh-CN" altLang="en-US">
              <a:solidFill>
                <a:srgbClr val="2A82B0"/>
              </a:solidFill>
            </a:endParaRPr>
          </a:p>
        </p:txBody>
      </p:sp>
      <p:sp>
        <p:nvSpPr>
          <p:cNvPr id="14"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33880777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5796562" y="2516060"/>
            <a:ext cx="3169452" cy="923330"/>
          </a:xfrm>
          <a:prstGeom prst="rect">
            <a:avLst/>
          </a:prstGeom>
          <a:noFill/>
        </p:spPr>
        <p:txBody>
          <a:bodyPr wrap="square" rtlCol="0">
            <a:spAutoFit/>
          </a:bodyPr>
          <a:lstStyle/>
          <a:p>
            <a:r>
              <a:rPr lang="en-US" altLang="zh-CN" dirty="0" smtClean="0"/>
              <a:t>212</a:t>
            </a:r>
            <a:r>
              <a:rPr lang="zh-CN" altLang="en-US" dirty="0" smtClean="0"/>
              <a:t>条路由器相关漏洞</a:t>
            </a:r>
            <a:endParaRPr lang="en-US" altLang="zh-CN" dirty="0" smtClean="0"/>
          </a:p>
          <a:p>
            <a:endParaRPr lang="en-US" altLang="zh-CN" dirty="0" smtClean="0"/>
          </a:p>
          <a:p>
            <a:r>
              <a:rPr lang="zh-CN" altLang="en-US" dirty="0" smtClean="0"/>
              <a:t>已公开利用方式的有</a:t>
            </a:r>
            <a:r>
              <a:rPr lang="en-US" altLang="zh-CN" dirty="0" smtClean="0"/>
              <a:t>20</a:t>
            </a:r>
            <a:r>
              <a:rPr lang="zh-CN" altLang="en-US" dirty="0" smtClean="0"/>
              <a:t>余种</a:t>
            </a:r>
            <a:endParaRPr lang="en-US" dirty="0"/>
          </a:p>
        </p:txBody>
      </p:sp>
      <p:pic>
        <p:nvPicPr>
          <p:cNvPr id="6" name="图片 5"/>
          <p:cNvPicPr>
            <a:picLocks noChangeAspect="1"/>
          </p:cNvPicPr>
          <p:nvPr/>
        </p:nvPicPr>
        <p:blipFill>
          <a:blip r:embed="rId4" cstate="print"/>
          <a:stretch>
            <a:fillRect/>
          </a:stretch>
        </p:blipFill>
        <p:spPr>
          <a:xfrm>
            <a:off x="1042383" y="770925"/>
            <a:ext cx="4679964" cy="4305567"/>
          </a:xfrm>
          <a:prstGeom prst="rect">
            <a:avLst/>
          </a:prstGeom>
        </p:spPr>
      </p:pic>
      <p:sp>
        <p:nvSpPr>
          <p:cNvPr id="9" name="标题 2"/>
          <p:cNvSpPr txBox="1">
            <a:spLocks noChangeArrowheads="1"/>
          </p:cNvSpPr>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914400" indent="-914400" algn="l" rtl="0" eaLnBrk="0" fontAlgn="base" hangingPunct="0">
              <a:spcBef>
                <a:spcPct val="0"/>
              </a:spcBef>
              <a:spcAft>
                <a:spcPct val="0"/>
              </a:spcAft>
              <a:defRPr b="1" kern="1200">
                <a:solidFill>
                  <a:schemeClr val="bg1"/>
                </a:solidFill>
                <a:latin typeface="+mj-lt"/>
                <a:ea typeface="+mj-ea"/>
                <a:cs typeface="+mj-cs"/>
                <a:sym typeface="Verdana" panose="020B0604030504040204" pitchFamily="34" charset="0"/>
              </a:defRPr>
            </a:lvl1pPr>
            <a:lvl2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2pPr>
            <a:lvl3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3pPr>
            <a:lvl4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4pPr>
            <a:lvl5pPr marL="914400" indent="-914400" algn="l" rtl="0" eaLnBrk="0" fontAlgn="base" hangingPunct="0">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5pPr>
            <a:lvl6pPr marL="13716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6pPr>
            <a:lvl7pPr marL="18288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7pPr>
            <a:lvl8pPr marL="22860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8pPr>
            <a:lvl9pPr marL="2743200" indent="-914400" algn="l" rtl="0" fontAlgn="base">
              <a:spcBef>
                <a:spcPct val="0"/>
              </a:spcBef>
              <a:spcAft>
                <a:spcPct val="0"/>
              </a:spcAft>
              <a:defRPr b="1">
                <a:solidFill>
                  <a:schemeClr val="bg1"/>
                </a:solidFill>
                <a:latin typeface="Verdana" panose="020B0604030504040204" pitchFamily="34" charset="0"/>
                <a:ea typeface="微软雅黑" panose="020B0503020204020204" pitchFamily="34" charset="-122"/>
                <a:sym typeface="Verdana" panose="020B0604030504040204" pitchFamily="34" charset="0"/>
              </a:defRPr>
            </a:lvl9pPr>
          </a:lstStyle>
          <a:p>
            <a:pPr eaLnBrk="1" hangingPunct="1"/>
            <a:r>
              <a:rPr lang="zh-CN" altLang="en-US" smtClean="0">
                <a:solidFill>
                  <a:schemeClr val="tx1"/>
                </a:solidFill>
              </a:rPr>
              <a:t>针对无线路由器自身的攻击</a:t>
            </a:r>
            <a:endParaRPr lang="zh-CN" altLang="en-US" dirty="0">
              <a:solidFill>
                <a:schemeClr val="tx1"/>
              </a:solidFill>
            </a:endParaRPr>
          </a:p>
        </p:txBody>
      </p:sp>
    </p:spTree>
    <p:extLst>
      <p:ext uri="{BB962C8B-B14F-4D97-AF65-F5344CB8AC3E}">
        <p14:creationId xmlns:p14="http://schemas.microsoft.com/office/powerpoint/2010/main" xmlns="" val="30104705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3" cstate="print">
            <a:lum bright="6000" contrast="-24000"/>
            <a:extLst>
              <a:ext uri="{28A0092B-C50C-407E-A947-70E740481C1C}">
                <a14:useLocalDpi xmlns:a14="http://schemas.microsoft.com/office/drawing/2010/main" xmlns="" val="0"/>
              </a:ext>
            </a:extLst>
          </a:blip>
          <a:srcRect r="26486"/>
          <a:stretch>
            <a:fillRect/>
          </a:stretch>
        </p:blipFill>
        <p:spPr bwMode="auto">
          <a:xfrm>
            <a:off x="8358188" y="0"/>
            <a:ext cx="78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直接连接符 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244" name="直接连接符 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245" name="矩形 8"/>
          <p:cNvSpPr>
            <a:spLocks noChangeArrowheads="1"/>
          </p:cNvSpPr>
          <p:nvPr/>
        </p:nvSpPr>
        <p:spPr bwMode="auto">
          <a:xfrm>
            <a:off x="0" y="5072063"/>
            <a:ext cx="9144000" cy="71437"/>
          </a:xfrm>
          <a:prstGeom prst="rect">
            <a:avLst/>
          </a:prstGeom>
          <a:solidFill>
            <a:srgbClr val="0070C0"/>
          </a:solidFill>
          <a:ln>
            <a:noFill/>
          </a:ln>
          <a:extLst>
            <a:ext uri="{91240B29-F687-4F45-9708-019B960494DF}">
              <a14:hiddenLine xmlns:a14="http://schemas.microsoft.com/office/drawing/2010/main" xmlns="" w="25400">
                <a:solidFill>
                  <a:srgbClr val="A91B17"/>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1222465" y="3802247"/>
            <a:ext cx="6699069" cy="923330"/>
          </a:xfrm>
          <a:prstGeom prst="rect">
            <a:avLst/>
          </a:prstGeom>
          <a:noFill/>
        </p:spPr>
        <p:txBody>
          <a:bodyPr wrap="square" rtlCol="0">
            <a:spAutoFit/>
          </a:bodyPr>
          <a:lstStyle/>
          <a:p>
            <a:r>
              <a:rPr lang="zh-CN" altLang="en-US" b="1" dirty="0" smtClean="0">
                <a:latin typeface="+mn-ea"/>
                <a:ea typeface="+mn-ea"/>
              </a:rPr>
              <a:t>范围广：同系统路由器存在相同问题。</a:t>
            </a:r>
            <a:endParaRPr lang="en-US" altLang="zh-CN" b="1" dirty="0" smtClean="0">
              <a:latin typeface="+mn-ea"/>
              <a:ea typeface="+mn-ea"/>
            </a:endParaRPr>
          </a:p>
          <a:p>
            <a:r>
              <a:rPr lang="zh-CN" altLang="en-US" b="1" dirty="0">
                <a:latin typeface="+mn-ea"/>
                <a:ea typeface="+mn-ea"/>
              </a:rPr>
              <a:t>危害高：只要控制了一台路由器该设备下所有设备都会</a:t>
            </a:r>
            <a:r>
              <a:rPr lang="zh-CN" altLang="en-US" b="1" dirty="0" smtClean="0">
                <a:latin typeface="+mn-ea"/>
                <a:ea typeface="+mn-ea"/>
              </a:rPr>
              <a:t>受影响。</a:t>
            </a:r>
            <a:endParaRPr lang="en-US" altLang="zh-CN" b="1" dirty="0" smtClean="0">
              <a:latin typeface="+mn-ea"/>
              <a:ea typeface="+mn-ea"/>
            </a:endParaRPr>
          </a:p>
          <a:p>
            <a:pPr algn="just"/>
            <a:r>
              <a:rPr lang="zh-CN" altLang="en-US" b="1" dirty="0" smtClean="0">
                <a:latin typeface="+mn-ea"/>
                <a:ea typeface="+mn-ea"/>
              </a:rPr>
              <a:t>隐蔽性强   ：无需控制用户机器就能修改和截获数据。</a:t>
            </a:r>
            <a:endParaRPr lang="en-US" altLang="zh-CN" b="1" dirty="0" smtClean="0">
              <a:latin typeface="+mn-ea"/>
              <a:ea typeface="+mn-ea"/>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050845" y="884448"/>
            <a:ext cx="3860418" cy="2571314"/>
          </a:xfrm>
          <a:prstGeom prst="rect">
            <a:avLst/>
          </a:prstGeom>
        </p:spPr>
      </p:pic>
      <p:sp>
        <p:nvSpPr>
          <p:cNvPr id="10"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16247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pic>
        <p:nvPicPr>
          <p:cNvPr id="4" name="图片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4036" y="1192610"/>
            <a:ext cx="4383927" cy="2929127"/>
          </a:xfrm>
          <a:prstGeom prst="rect">
            <a:avLst/>
          </a:prstGeom>
        </p:spPr>
      </p:pic>
      <p:sp>
        <p:nvSpPr>
          <p:cNvPr id="3" name="文本框 2"/>
          <p:cNvSpPr txBox="1"/>
          <p:nvPr/>
        </p:nvSpPr>
        <p:spPr>
          <a:xfrm>
            <a:off x="4477963" y="2084348"/>
            <a:ext cx="4769655" cy="1034129"/>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en-US" altLang="zh-CN" dirty="0" smtClean="0"/>
              <a:t>《</a:t>
            </a:r>
            <a:r>
              <a:rPr lang="en-US" altLang="zh-CN" dirty="0" smtClean="0">
                <a:latin typeface="+mn-lt"/>
                <a:ea typeface="+mn-ea"/>
              </a:rPr>
              <a:t>2013</a:t>
            </a:r>
            <a:r>
              <a:rPr lang="zh-CN" altLang="en-US" dirty="0">
                <a:latin typeface="+mn-lt"/>
                <a:ea typeface="+mn-ea"/>
              </a:rPr>
              <a:t>年我国互联网网络安全态势综述</a:t>
            </a:r>
            <a:r>
              <a:rPr lang="en-US" altLang="zh-CN" dirty="0" smtClean="0">
                <a:latin typeface="+mn-lt"/>
                <a:ea typeface="+mn-ea"/>
              </a:rPr>
              <a:t>》</a:t>
            </a:r>
          </a:p>
          <a:p>
            <a:pPr marL="342900" indent="-342900">
              <a:spcBef>
                <a:spcPct val="20000"/>
              </a:spcBef>
              <a:buFont typeface="Arial" panose="020B0604020202020204" pitchFamily="34" charset="0"/>
              <a:buChar char="•"/>
            </a:pPr>
            <a:r>
              <a:rPr lang="en-US" altLang="zh-CN" dirty="0" smtClean="0">
                <a:latin typeface="+mn-lt"/>
                <a:ea typeface="+mn-ea"/>
              </a:rPr>
              <a:t>D-Link</a:t>
            </a:r>
            <a:r>
              <a:rPr lang="zh-CN" altLang="en-US" dirty="0" smtClean="0">
                <a:latin typeface="+mn-lt"/>
                <a:ea typeface="+mn-ea"/>
              </a:rPr>
              <a:t>、</a:t>
            </a:r>
            <a:r>
              <a:rPr lang="en-US" altLang="zh-CN" dirty="0" smtClean="0">
                <a:latin typeface="+mn-lt"/>
                <a:ea typeface="+mn-ea"/>
              </a:rPr>
              <a:t>Cisco</a:t>
            </a:r>
            <a:r>
              <a:rPr lang="zh-CN" altLang="en-US" dirty="0" smtClean="0">
                <a:latin typeface="+mn-lt"/>
                <a:ea typeface="+mn-ea"/>
              </a:rPr>
              <a:t>、</a:t>
            </a:r>
            <a:r>
              <a:rPr lang="en-US" altLang="zh-CN" dirty="0" err="1" smtClean="0">
                <a:latin typeface="+mn-lt"/>
                <a:ea typeface="+mn-ea"/>
              </a:rPr>
              <a:t>Tenda</a:t>
            </a:r>
            <a:r>
              <a:rPr lang="en-US" altLang="zh-CN" dirty="0" smtClean="0">
                <a:latin typeface="+mn-lt"/>
                <a:ea typeface="+mn-ea"/>
              </a:rPr>
              <a:t> </a:t>
            </a:r>
            <a:r>
              <a:rPr lang="zh-CN" altLang="en-US" dirty="0" smtClean="0">
                <a:latin typeface="+mn-lt"/>
                <a:ea typeface="+mn-ea"/>
              </a:rPr>
              <a:t>存在后门</a:t>
            </a:r>
            <a:endParaRPr lang="en-US" altLang="zh-CN" dirty="0" smtClean="0">
              <a:latin typeface="+mn-lt"/>
              <a:ea typeface="+mn-ea"/>
            </a:endParaRPr>
          </a:p>
          <a:p>
            <a:pPr marL="342900" indent="-342900">
              <a:spcBef>
                <a:spcPct val="20000"/>
              </a:spcBef>
              <a:buFont typeface="Arial" panose="020B0604020202020204" pitchFamily="34" charset="0"/>
              <a:buChar char="•"/>
            </a:pPr>
            <a:r>
              <a:rPr lang="en-US" altLang="zh-CN" dirty="0" smtClean="0">
                <a:latin typeface="+mn-lt"/>
                <a:ea typeface="+mn-ea"/>
              </a:rPr>
              <a:t>DNS</a:t>
            </a:r>
            <a:r>
              <a:rPr lang="zh-CN" altLang="en-US" dirty="0" smtClean="0">
                <a:latin typeface="+mn-lt"/>
                <a:ea typeface="+mn-ea"/>
              </a:rPr>
              <a:t>劫持、窃取信息、网络钓鱼</a:t>
            </a:r>
            <a:endParaRPr lang="en-US" altLang="zh-CN" dirty="0">
              <a:latin typeface="+mn-lt"/>
              <a:ea typeface="+mn-ea"/>
            </a:endParaRPr>
          </a:p>
        </p:txBody>
      </p:sp>
      <p:sp>
        <p:nvSpPr>
          <p:cNvPr id="12"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31348284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66725" y="920595"/>
            <a:ext cx="4791075" cy="3524250"/>
          </a:xfrm>
          <a:prstGeom prst="rect">
            <a:avLst/>
          </a:prstGeom>
        </p:spPr>
      </p:pic>
      <p:sp>
        <p:nvSpPr>
          <p:cNvPr id="2" name="文本框 1"/>
          <p:cNvSpPr txBox="1"/>
          <p:nvPr/>
        </p:nvSpPr>
        <p:spPr>
          <a:xfrm>
            <a:off x="5257801" y="2139552"/>
            <a:ext cx="3886200" cy="978729"/>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en-US" dirty="0"/>
              <a:t>5</a:t>
            </a:r>
            <a:r>
              <a:rPr lang="en-US" altLang="zh-CN" dirty="0"/>
              <a:t>%</a:t>
            </a:r>
            <a:r>
              <a:rPr lang="zh-CN" altLang="en-US" dirty="0"/>
              <a:t>的路由器被控</a:t>
            </a:r>
            <a:endParaRPr lang="en-US" altLang="zh-CN" dirty="0"/>
          </a:p>
          <a:p>
            <a:pPr marL="342900" indent="-342900">
              <a:spcBef>
                <a:spcPct val="20000"/>
              </a:spcBef>
              <a:buFont typeface="Arial" panose="020B0604020202020204" pitchFamily="34" charset="0"/>
              <a:buChar char="•"/>
            </a:pPr>
            <a:r>
              <a:rPr lang="zh-CN" altLang="en-US" dirty="0"/>
              <a:t>弹窗骚扰、恶意链接跳转、木马病毒</a:t>
            </a:r>
            <a:endParaRPr lang="en-US" dirty="0"/>
          </a:p>
        </p:txBody>
      </p:sp>
      <p:sp>
        <p:nvSpPr>
          <p:cNvPr id="11"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34688158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 name="矩形 32"/>
          <p:cNvSpPr>
            <a:spLocks noChangeArrowheads="1"/>
          </p:cNvSpPr>
          <p:nvPr/>
        </p:nvSpPr>
        <p:spPr bwMode="auto">
          <a:xfrm>
            <a:off x="970350" y="1496767"/>
            <a:ext cx="7491431" cy="1698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CSRF</a:t>
            </a:r>
            <a:r>
              <a:rPr lang="zh-CN" altLang="en-US" dirty="0" smtClean="0">
                <a:latin typeface="+mn-lt"/>
                <a:ea typeface="+mn-ea"/>
                <a:sym typeface="Verdana" panose="020B0604030504040204" pitchFamily="34" charset="0"/>
              </a:rPr>
              <a:t>漏洞</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后门</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SQL</a:t>
            </a:r>
            <a:r>
              <a:rPr lang="zh-CN" altLang="en-US" dirty="0" smtClean="0">
                <a:latin typeface="+mn-lt"/>
                <a:ea typeface="+mn-ea"/>
                <a:sym typeface="Verdana" panose="020B0604030504040204" pitchFamily="34" charset="0"/>
              </a:rPr>
              <a:t>注入</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zh-CN" altLang="en-US" dirty="0" smtClean="0">
                <a:latin typeface="+mn-lt"/>
                <a:ea typeface="+mn-ea"/>
                <a:sym typeface="Verdana" panose="020B0604030504040204" pitchFamily="34" charset="0"/>
              </a:rPr>
              <a:t>溢出</a:t>
            </a:r>
            <a:endParaRPr lang="en-US" altLang="zh-CN" dirty="0" smtClean="0">
              <a:latin typeface="+mn-lt"/>
              <a:ea typeface="+mn-ea"/>
              <a:sym typeface="Verdana" panose="020B0604030504040204" pitchFamily="34" charset="0"/>
            </a:endParaRPr>
          </a:p>
          <a:p>
            <a:pPr marL="342900" indent="-342900">
              <a:spcBef>
                <a:spcPct val="20000"/>
              </a:spcBef>
              <a:buFont typeface="Arial" panose="020B0604020202020204" pitchFamily="34" charset="0"/>
              <a:buChar char="•"/>
            </a:pPr>
            <a:r>
              <a:rPr lang="en-US" altLang="zh-CN" dirty="0" smtClean="0">
                <a:latin typeface="+mn-lt"/>
                <a:ea typeface="+mn-ea"/>
                <a:sym typeface="Verdana" panose="020B0604030504040204" pitchFamily="34" charset="0"/>
              </a:rPr>
              <a:t>……</a:t>
            </a:r>
            <a:endParaRPr lang="zh-CN" altLang="en-US" dirty="0">
              <a:latin typeface="+mn-lt"/>
              <a:ea typeface="+mn-ea"/>
              <a:sym typeface="Verdana" panose="020B0604030504040204" pitchFamily="34" charset="0"/>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788099" y="2000250"/>
            <a:ext cx="1853802" cy="1853802"/>
          </a:xfrm>
          <a:prstGeom prst="rect">
            <a:avLst/>
          </a:prstGeom>
        </p:spPr>
      </p:pic>
      <p:sp>
        <p:nvSpPr>
          <p:cNvPr id="12"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a:solidFill>
                  <a:schemeClr val="tx1"/>
                </a:solidFill>
              </a:rPr>
              <a:t>针对无线</a:t>
            </a:r>
            <a:r>
              <a:rPr lang="zh-CN" altLang="en-US" dirty="0" smtClean="0">
                <a:solidFill>
                  <a:schemeClr val="tx1"/>
                </a:solidFill>
              </a:rPr>
              <a:t>路由器自身</a:t>
            </a:r>
            <a:r>
              <a:rPr lang="zh-CN" altLang="en-US" dirty="0">
                <a:solidFill>
                  <a:schemeClr val="tx1"/>
                </a:solidFill>
              </a:rPr>
              <a:t>的攻击</a:t>
            </a:r>
          </a:p>
        </p:txBody>
      </p:sp>
    </p:spTree>
    <p:extLst>
      <p:ext uri="{BB962C8B-B14F-4D97-AF65-F5344CB8AC3E}">
        <p14:creationId xmlns:p14="http://schemas.microsoft.com/office/powerpoint/2010/main" xmlns="" val="296539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chemeClr val="tx1"/>
                </a:solidFill>
              </a:rPr>
              <a:t>CSRF</a:t>
            </a:r>
            <a:r>
              <a:rPr lang="zh-CN" altLang="en-US" dirty="0" smtClean="0">
                <a:solidFill>
                  <a:schemeClr val="tx1"/>
                </a:solidFill>
              </a:rPr>
              <a:t>漏洞</a:t>
            </a:r>
            <a:endParaRPr lang="zh-CN" altLang="en-US" dirty="0" smtClean="0">
              <a:solidFill>
                <a:srgbClr val="0099FF"/>
              </a:solidFill>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258482" y="676275"/>
            <a:ext cx="6847171" cy="3859670"/>
          </a:xfrm>
          <a:prstGeom prst="rect">
            <a:avLst/>
          </a:prstGeom>
        </p:spPr>
      </p:pic>
    </p:spTree>
    <p:extLst>
      <p:ext uri="{BB962C8B-B14F-4D97-AF65-F5344CB8AC3E}">
        <p14:creationId xmlns:p14="http://schemas.microsoft.com/office/powerpoint/2010/main" xmlns="" val="42657432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chemeClr val="tx1"/>
                </a:solidFill>
              </a:rPr>
              <a:t>CSRF</a:t>
            </a:r>
            <a:r>
              <a:rPr lang="zh-CN" altLang="en-US" dirty="0" smtClean="0">
                <a:solidFill>
                  <a:schemeClr val="tx1"/>
                </a:solidFill>
              </a:rPr>
              <a:t>漏洞</a:t>
            </a:r>
            <a:endParaRPr lang="zh-CN" altLang="en-US" dirty="0" smtClean="0">
              <a:solidFill>
                <a:srgbClr val="0099FF"/>
              </a:solidFill>
            </a:endParaRPr>
          </a:p>
        </p:txBody>
      </p:sp>
      <p:sp>
        <p:nvSpPr>
          <p:cNvPr id="7" name="文本框 6"/>
          <p:cNvSpPr txBox="1"/>
          <p:nvPr/>
        </p:nvSpPr>
        <p:spPr>
          <a:xfrm>
            <a:off x="981377" y="2654205"/>
            <a:ext cx="8139729" cy="1077218"/>
          </a:xfrm>
          <a:prstGeom prst="rect">
            <a:avLst/>
          </a:prstGeom>
          <a:noFill/>
        </p:spPr>
        <p:txBody>
          <a:bodyPr wrap="square" rtlCol="0">
            <a:spAutoFit/>
          </a:bodyPr>
          <a:lstStyle/>
          <a:p>
            <a:r>
              <a:rPr lang="en-US" altLang="zh-CN" sz="1600" b="1" dirty="0" smtClean="0">
                <a:solidFill>
                  <a:schemeClr val="accent1">
                    <a:lumMod val="75000"/>
                  </a:schemeClr>
                </a:solidFill>
                <a:latin typeface="+mn-ea"/>
                <a:ea typeface="+mn-ea"/>
              </a:rPr>
              <a:t>http</a:t>
            </a:r>
            <a:r>
              <a:rPr lang="en-US" altLang="zh-CN" sz="1600" b="1" dirty="0">
                <a:solidFill>
                  <a:schemeClr val="accent1">
                    <a:lumMod val="75000"/>
                  </a:schemeClr>
                </a:solidFill>
                <a:latin typeface="+mn-ea"/>
                <a:ea typeface="+mn-ea"/>
              </a:rPr>
              <a:t>://admin:admin@192.168.1.1</a:t>
            </a:r>
            <a:r>
              <a:rPr lang="en-US" altLang="zh-CN" sz="1600" b="1" dirty="0">
                <a:solidFill>
                  <a:schemeClr val="tx1">
                    <a:lumMod val="60000"/>
                    <a:lumOff val="40000"/>
                  </a:schemeClr>
                </a:solidFill>
                <a:latin typeface="+mn-ea"/>
                <a:ea typeface="+mn-ea"/>
              </a:rPr>
              <a:t>/userRpm/LanDhcpServerRpm.htm?dhcpserver=1&amp;ip1=192.168.1.100&amp;ip2=192.168.1.199&amp;Lease=120&amp;gateway=0.0.0.0&amp;domain</a:t>
            </a:r>
            <a:r>
              <a:rPr lang="en-US" altLang="zh-CN" sz="1600" b="1" dirty="0" smtClean="0">
                <a:solidFill>
                  <a:schemeClr val="tx1">
                    <a:lumMod val="60000"/>
                    <a:lumOff val="40000"/>
                  </a:schemeClr>
                </a:solidFill>
                <a:latin typeface="+mn-ea"/>
                <a:ea typeface="+mn-ea"/>
              </a:rPr>
              <a:t>=&amp;</a:t>
            </a:r>
            <a:r>
              <a:rPr lang="en-US" altLang="zh-CN" sz="1600" b="1" dirty="0" smtClean="0">
                <a:solidFill>
                  <a:srgbClr val="FF0000"/>
                </a:solidFill>
                <a:latin typeface="+mn-ea"/>
                <a:ea typeface="+mn-ea"/>
              </a:rPr>
              <a:t>dnsserver=106.187.36.85</a:t>
            </a:r>
            <a:r>
              <a:rPr lang="en-US" altLang="zh-CN" sz="1600" b="1" dirty="0" smtClean="0">
                <a:solidFill>
                  <a:schemeClr val="tx1">
                    <a:lumMod val="60000"/>
                    <a:lumOff val="40000"/>
                  </a:schemeClr>
                </a:solidFill>
                <a:latin typeface="+mn-ea"/>
                <a:ea typeface="+mn-ea"/>
              </a:rPr>
              <a:t>&amp;dnsserver2=8.8.8.8&amp;Save</a:t>
            </a:r>
            <a:r>
              <a:rPr lang="en-US" altLang="zh-CN" sz="1600" b="1" dirty="0">
                <a:solidFill>
                  <a:schemeClr val="tx1">
                    <a:lumMod val="60000"/>
                    <a:lumOff val="40000"/>
                  </a:schemeClr>
                </a:solidFill>
                <a:latin typeface="+mn-ea"/>
                <a:ea typeface="+mn-ea"/>
              </a:rPr>
              <a:t>=%B1%A3+%</a:t>
            </a:r>
            <a:r>
              <a:rPr lang="en-US" altLang="zh-CN" sz="1600" b="1" dirty="0" smtClean="0">
                <a:solidFill>
                  <a:schemeClr val="tx1">
                    <a:lumMod val="60000"/>
                    <a:lumOff val="40000"/>
                  </a:schemeClr>
                </a:solidFill>
                <a:latin typeface="+mn-ea"/>
                <a:ea typeface="+mn-ea"/>
              </a:rPr>
              <a:t>B4%E6</a:t>
            </a:r>
            <a:endParaRPr lang="zh-CN" altLang="en-US" sz="1600" b="1" dirty="0">
              <a:solidFill>
                <a:schemeClr val="tx1">
                  <a:lumMod val="60000"/>
                  <a:lumOff val="40000"/>
                </a:schemeClr>
              </a:solidFill>
              <a:latin typeface="+mn-ea"/>
              <a:ea typeface="+mn-ea"/>
            </a:endParaRPr>
          </a:p>
        </p:txBody>
      </p:sp>
      <p:pic>
        <p:nvPicPr>
          <p:cNvPr id="2" name="图片 1"/>
          <p:cNvPicPr>
            <a:picLocks noChangeAspect="1"/>
          </p:cNvPicPr>
          <p:nvPr/>
        </p:nvPicPr>
        <p:blipFill>
          <a:blip r:embed="rId5" cstate="print"/>
          <a:stretch>
            <a:fillRect/>
          </a:stretch>
        </p:blipFill>
        <p:spPr>
          <a:xfrm>
            <a:off x="210096" y="984074"/>
            <a:ext cx="8742857" cy="1580952"/>
          </a:xfrm>
          <a:prstGeom prst="rect">
            <a:avLst/>
          </a:prstGeom>
        </p:spPr>
      </p:pic>
    </p:spTree>
    <p:extLst>
      <p:ext uri="{BB962C8B-B14F-4D97-AF65-F5344CB8AC3E}">
        <p14:creationId xmlns:p14="http://schemas.microsoft.com/office/powerpoint/2010/main" xmlns="" val="4549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solidFill>
                  <a:schemeClr val="tx1"/>
                </a:solidFill>
              </a:rPr>
              <a:t>CSRF</a:t>
            </a:r>
            <a:r>
              <a:rPr lang="zh-CN" altLang="en-US" dirty="0" smtClean="0">
                <a:solidFill>
                  <a:schemeClr val="tx1"/>
                </a:solidFill>
              </a:rPr>
              <a:t>漏洞</a:t>
            </a:r>
            <a:endParaRPr lang="zh-CN" altLang="en-US" dirty="0" smtClean="0">
              <a:solidFill>
                <a:srgbClr val="0099FF"/>
              </a:solidFill>
            </a:endParaRPr>
          </a:p>
        </p:txBody>
      </p:sp>
      <p:sp>
        <p:nvSpPr>
          <p:cNvPr id="3" name="文本框 2"/>
          <p:cNvSpPr txBox="1"/>
          <p:nvPr/>
        </p:nvSpPr>
        <p:spPr>
          <a:xfrm>
            <a:off x="6552003" y="3530084"/>
            <a:ext cx="2449122" cy="369332"/>
          </a:xfrm>
          <a:prstGeom prst="rect">
            <a:avLst/>
          </a:prstGeom>
          <a:noFill/>
        </p:spPr>
        <p:txBody>
          <a:bodyPr wrap="square" rtlCol="0">
            <a:spAutoFit/>
          </a:bodyPr>
          <a:lstStyle/>
          <a:p>
            <a:r>
              <a:rPr lang="en-US" altLang="zh-CN" dirty="0" smtClean="0"/>
              <a:t>DNS</a:t>
            </a:r>
            <a:r>
              <a:rPr lang="zh-CN" altLang="en-US" dirty="0" smtClean="0"/>
              <a:t>劫持</a:t>
            </a:r>
            <a:endParaRPr lang="zh-CN" altLang="en-US" dirty="0"/>
          </a:p>
        </p:txBody>
      </p:sp>
      <p:sp>
        <p:nvSpPr>
          <p:cNvPr id="9" name="虚尾箭头 8"/>
          <p:cNvSpPr/>
          <p:nvPr/>
        </p:nvSpPr>
        <p:spPr>
          <a:xfrm>
            <a:off x="4230660" y="2382657"/>
            <a:ext cx="813043" cy="405192"/>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 name="图片 9"/>
          <p:cNvPicPr>
            <a:picLocks noChangeAspect="1"/>
          </p:cNvPicPr>
          <p:nvPr/>
        </p:nvPicPr>
        <p:blipFill>
          <a:blip r:embed="rId5" cstate="print"/>
          <a:stretch>
            <a:fillRect/>
          </a:stretch>
        </p:blipFill>
        <p:spPr>
          <a:xfrm>
            <a:off x="5194328" y="1485702"/>
            <a:ext cx="3562782" cy="1976667"/>
          </a:xfrm>
          <a:prstGeom prst="rect">
            <a:avLst/>
          </a:prstGeom>
        </p:spPr>
      </p:pic>
      <p:pic>
        <p:nvPicPr>
          <p:cNvPr id="11" name="图片 10"/>
          <p:cNvPicPr>
            <a:picLocks noChangeAspect="1"/>
          </p:cNvPicPr>
          <p:nvPr/>
        </p:nvPicPr>
        <p:blipFill>
          <a:blip r:embed="rId6" cstate="print"/>
          <a:stretch>
            <a:fillRect/>
          </a:stretch>
        </p:blipFill>
        <p:spPr>
          <a:xfrm>
            <a:off x="466119" y="1515572"/>
            <a:ext cx="3554811" cy="1992607"/>
          </a:xfrm>
          <a:prstGeom prst="rect">
            <a:avLst/>
          </a:prstGeom>
        </p:spPr>
      </p:pic>
    </p:spTree>
    <p:extLst>
      <p:ext uri="{BB962C8B-B14F-4D97-AF65-F5344CB8AC3E}">
        <p14:creationId xmlns:p14="http://schemas.microsoft.com/office/powerpoint/2010/main" xmlns="" val="11122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图片 8"/>
          <p:cNvPicPr>
            <a:picLocks noChangeAspect="1" noChangeArrowheads="1"/>
          </p:cNvPicPr>
          <p:nvPr/>
        </p:nvPicPr>
        <p:blipFill>
          <a:blip r:embed="rId3" cstate="print">
            <a:lum bright="100000"/>
            <a:extLst>
              <a:ext uri="{28A0092B-C50C-407E-A947-70E740481C1C}">
                <a14:useLocalDpi xmlns:a14="http://schemas.microsoft.com/office/drawing/2010/main" xmlns="" val="0"/>
              </a:ext>
            </a:extLst>
          </a:blip>
          <a:srcRect l="16588" t="18027" r="18188" b="19626"/>
          <a:stretch>
            <a:fillRect/>
          </a:stretch>
        </p:blipFill>
        <p:spPr bwMode="auto">
          <a:xfrm>
            <a:off x="0" y="-6724"/>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16154" r="40894" b="53685"/>
          <a:stretch>
            <a:fillRect/>
          </a:stretch>
        </p:blipFill>
        <p:spPr bwMode="auto">
          <a:xfrm>
            <a:off x="2286000" y="0"/>
            <a:ext cx="685800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t="24773" r="59364" b="53685"/>
          <a:stretch>
            <a:fillRect/>
          </a:stretch>
        </p:blipFill>
        <p:spPr bwMode="auto">
          <a:xfrm>
            <a:off x="2143125" y="3714750"/>
            <a:ext cx="471487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7" name="直接连接符 15"/>
          <p:cNvSpPr>
            <a:spLocks noChangeShapeType="1"/>
          </p:cNvSpPr>
          <p:nvPr/>
        </p:nvSpPr>
        <p:spPr bwMode="auto">
          <a:xfrm rot="5400000">
            <a:off x="142875" y="304800"/>
            <a:ext cx="612775" cy="3175"/>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8" name="直接连接符 16"/>
          <p:cNvSpPr>
            <a:spLocks noChangeShapeType="1"/>
          </p:cNvSpPr>
          <p:nvPr/>
        </p:nvSpPr>
        <p:spPr bwMode="auto">
          <a:xfrm rot="5400000">
            <a:off x="330200" y="179388"/>
            <a:ext cx="360363" cy="1587"/>
          </a:xfrm>
          <a:prstGeom prst="line">
            <a:avLst/>
          </a:prstGeom>
          <a:noFill/>
          <a:ln w="28575">
            <a:solidFill>
              <a:srgbClr val="0070C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99" name="标题 2"/>
          <p:cNvSpPr>
            <a:spLocks noGrp="1" noChangeArrowheads="1"/>
          </p:cNvSpPr>
          <p:nvPr>
            <p:ph type="title" idx="4294967295"/>
          </p:nvPr>
        </p:nvSpPr>
        <p:spPr bwMode="auto">
          <a:xfrm>
            <a:off x="466725" y="309563"/>
            <a:ext cx="8229600" cy="36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solidFill>
                  <a:schemeClr val="tx1"/>
                </a:solidFill>
              </a:rPr>
              <a:t>危害</a:t>
            </a:r>
            <a:endParaRPr lang="zh-CN" altLang="en-US" dirty="0" smtClean="0">
              <a:solidFill>
                <a:srgbClr val="0099FF"/>
              </a:solidFill>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0086" y="1267375"/>
            <a:ext cx="4495238" cy="2209524"/>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283868" y="1195800"/>
            <a:ext cx="4704762" cy="2200000"/>
          </a:xfrm>
          <a:prstGeom prst="rect">
            <a:avLst/>
          </a:prstGeom>
        </p:spPr>
      </p:pic>
    </p:spTree>
    <p:extLst>
      <p:ext uri="{BB962C8B-B14F-4D97-AF65-F5344CB8AC3E}">
        <p14:creationId xmlns:p14="http://schemas.microsoft.com/office/powerpoint/2010/main" xmlns="" val="9775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
      <a:dk1>
        <a:srgbClr val="2A82B0"/>
      </a:dk1>
      <a:lt1>
        <a:srgbClr val="FFFFFF"/>
      </a:lt1>
      <a:dk2>
        <a:srgbClr val="006296"/>
      </a:dk2>
      <a:lt2>
        <a:srgbClr val="82CCD2"/>
      </a:lt2>
      <a:accent1>
        <a:srgbClr val="E72520"/>
      </a:accent1>
      <a:accent2>
        <a:srgbClr val="007750"/>
      </a:accent2>
      <a:accent3>
        <a:srgbClr val="FFFFFF"/>
      </a:accent3>
      <a:accent4>
        <a:srgbClr val="226E96"/>
      </a:accent4>
      <a:accent5>
        <a:srgbClr val="F1ACAB"/>
      </a:accent5>
      <a:accent6>
        <a:srgbClr val="006B48"/>
      </a:accent6>
      <a:hlink>
        <a:srgbClr val="7F7F7F"/>
      </a:hlink>
      <a:folHlink>
        <a:srgbClr val="919191"/>
      </a:folHlink>
    </a:clrScheme>
    <a:fontScheme name="Office 主题">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Office 主题">
  <a:themeElements>
    <a:clrScheme name="">
      <a:dk1>
        <a:srgbClr val="2A82B0"/>
      </a:dk1>
      <a:lt1>
        <a:srgbClr val="FFFFFF"/>
      </a:lt1>
      <a:dk2>
        <a:srgbClr val="006296"/>
      </a:dk2>
      <a:lt2>
        <a:srgbClr val="82CCD2"/>
      </a:lt2>
      <a:accent1>
        <a:srgbClr val="E72520"/>
      </a:accent1>
      <a:accent2>
        <a:srgbClr val="007750"/>
      </a:accent2>
      <a:accent3>
        <a:srgbClr val="FFFFFF"/>
      </a:accent3>
      <a:accent4>
        <a:srgbClr val="226E96"/>
      </a:accent4>
      <a:accent5>
        <a:srgbClr val="F1ACAB"/>
      </a:accent5>
      <a:accent6>
        <a:srgbClr val="006B48"/>
      </a:accent6>
      <a:hlink>
        <a:srgbClr val="7F7F7F"/>
      </a:hlink>
      <a:folHlink>
        <a:srgbClr val="919191"/>
      </a:folHlink>
    </a:clrScheme>
    <a:fontScheme name="Office 主题">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2A82B0"/>
      </a:dk1>
      <a:lt1>
        <a:srgbClr val="FFFFFF"/>
      </a:lt1>
      <a:dk2>
        <a:srgbClr val="006296"/>
      </a:dk2>
      <a:lt2>
        <a:srgbClr val="82CCD2"/>
      </a:lt2>
      <a:accent1>
        <a:srgbClr val="E72520"/>
      </a:accent1>
      <a:accent2>
        <a:srgbClr val="007750"/>
      </a:accent2>
      <a:accent3>
        <a:srgbClr val="FFFFFF"/>
      </a:accent3>
      <a:accent4>
        <a:srgbClr val="226E96"/>
      </a:accent4>
      <a:accent5>
        <a:srgbClr val="F1ACAB"/>
      </a:accent5>
      <a:accent6>
        <a:srgbClr val="006B48"/>
      </a:accent6>
      <a:hlink>
        <a:srgbClr val="7F7F7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157272839</TotalTime>
  <Pages>0</Pages>
  <Words>8408</Words>
  <Characters>0</Characters>
  <Application>Microsoft Office PowerPoint</Application>
  <DocSecurity>0</DocSecurity>
  <PresentationFormat>全屏显示(16:9)</PresentationFormat>
  <Lines>0</Lines>
  <Paragraphs>1158</Paragraphs>
  <Slides>132</Slides>
  <Notes>122</Notes>
  <HiddenSlides>0</HiddenSlides>
  <MMClips>0</MMClips>
  <ScaleCrop>false</ScaleCrop>
  <HeadingPairs>
    <vt:vector size="4" baseType="variant">
      <vt:variant>
        <vt:lpstr>主题</vt:lpstr>
      </vt:variant>
      <vt:variant>
        <vt:i4>4</vt:i4>
      </vt:variant>
      <vt:variant>
        <vt:lpstr>幻灯片标题</vt:lpstr>
      </vt:variant>
      <vt:variant>
        <vt:i4>132</vt:i4>
      </vt:variant>
    </vt:vector>
  </HeadingPairs>
  <TitlesOfParts>
    <vt:vector size="136" baseType="lpstr">
      <vt:lpstr>Office 主题</vt:lpstr>
      <vt:lpstr>自定义设计方案</vt:lpstr>
      <vt:lpstr>默认设计模板</vt:lpstr>
      <vt:lpstr>1_Office 主题</vt:lpstr>
      <vt:lpstr>幻灯片 1</vt:lpstr>
      <vt:lpstr>幻灯片 2</vt:lpstr>
      <vt:lpstr>幻灯片 3</vt:lpstr>
      <vt:lpstr>幻灯片 4</vt:lpstr>
      <vt:lpstr>幻灯片 5</vt:lpstr>
      <vt:lpstr>幻灯片 6</vt:lpstr>
      <vt:lpstr>无线路由的攻击与防御</vt:lpstr>
      <vt:lpstr>自我介绍</vt:lpstr>
      <vt:lpstr>自我介绍</vt:lpstr>
      <vt:lpstr>自我介绍</vt:lpstr>
      <vt:lpstr>目录</vt:lpstr>
      <vt:lpstr>无线安全案例</vt:lpstr>
      <vt:lpstr>无线安全案例</vt:lpstr>
      <vt:lpstr>无线安全案例</vt:lpstr>
      <vt:lpstr>无线安全案例</vt:lpstr>
      <vt:lpstr>危害</vt:lpstr>
      <vt:lpstr>目录</vt:lpstr>
      <vt:lpstr>无线通信协议发展</vt:lpstr>
      <vt:lpstr>IEEE 802.11a/b/g/n/ac  发展过程</vt:lpstr>
      <vt:lpstr>目录</vt:lpstr>
      <vt:lpstr>WEP</vt:lpstr>
      <vt:lpstr>WEP加密技术</vt:lpstr>
      <vt:lpstr>针对WEP加密无线网络攻击手法</vt:lpstr>
      <vt:lpstr>WEP破解理论基础</vt:lpstr>
      <vt:lpstr>WEP算法缺陷——实际应用</vt:lpstr>
      <vt:lpstr>WEP破解演示</vt:lpstr>
      <vt:lpstr>怎么办？</vt:lpstr>
      <vt:lpstr>WPA/WPA2</vt:lpstr>
      <vt:lpstr>WPA加密技术</vt:lpstr>
      <vt:lpstr>WPA认证</vt:lpstr>
      <vt:lpstr>WPA-PSK密码破解</vt:lpstr>
      <vt:lpstr>WPA密码破解</vt:lpstr>
      <vt:lpstr>WPA2加密协议</vt:lpstr>
      <vt:lpstr>WPA2-PSK破解</vt:lpstr>
      <vt:lpstr>WPA/WPA2加密破解</vt:lpstr>
      <vt:lpstr>没办法了吧？</vt:lpstr>
      <vt:lpstr>破解新趋势——GPU破解</vt:lpstr>
      <vt:lpstr>破解新趋势——GPU破解</vt:lpstr>
      <vt:lpstr>破解新趋势——GPU破解</vt:lpstr>
      <vt:lpstr>破解新趋势——GPU破解</vt:lpstr>
      <vt:lpstr>没有买卖就没有杀害</vt:lpstr>
      <vt:lpstr>专业破解工具</vt:lpstr>
      <vt:lpstr>目录</vt:lpstr>
      <vt:lpstr>攻击者的捷径</vt:lpstr>
      <vt:lpstr>WPS介绍</vt:lpstr>
      <vt:lpstr>WPS认证过程</vt:lpstr>
      <vt:lpstr>WPS加密的破解</vt:lpstr>
      <vt:lpstr>其它破解办法</vt:lpstr>
      <vt:lpstr>其它破解办法</vt:lpstr>
      <vt:lpstr>目录</vt:lpstr>
      <vt:lpstr>针对无线密码破解的防御手段</vt:lpstr>
      <vt:lpstr>使用WPA/WPA2加密</vt:lpstr>
      <vt:lpstr>高强度密码</vt:lpstr>
      <vt:lpstr>关闭WPS</vt:lpstr>
      <vt:lpstr>定期检查</vt:lpstr>
      <vt:lpstr>802.1X协议</vt:lpstr>
      <vt:lpstr>新型路由</vt:lpstr>
      <vt:lpstr>新型路由</vt:lpstr>
      <vt:lpstr>新型路由</vt:lpstr>
      <vt:lpstr>准备第二部分</vt:lpstr>
      <vt:lpstr>目录</vt:lpstr>
      <vt:lpstr>什么是无线监听</vt:lpstr>
      <vt:lpstr>幻灯片 63</vt:lpstr>
      <vt:lpstr>主动监听</vt:lpstr>
      <vt:lpstr>幻灯片 65</vt:lpstr>
      <vt:lpstr>无线监听演示</vt:lpstr>
      <vt:lpstr>幻灯片 67</vt:lpstr>
      <vt:lpstr>幻灯片 68</vt:lpstr>
      <vt:lpstr>幻灯片 69</vt:lpstr>
      <vt:lpstr>幻灯片 70</vt:lpstr>
      <vt:lpstr>幻灯片 71</vt:lpstr>
      <vt:lpstr>幻灯片 72</vt:lpstr>
      <vt:lpstr>幻灯片 73</vt:lpstr>
      <vt:lpstr>幻灯片 74</vt:lpstr>
      <vt:lpstr>目录</vt:lpstr>
      <vt:lpstr>AP钓鱼</vt:lpstr>
      <vt:lpstr>正常情况</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目录</vt:lpstr>
      <vt:lpstr>针对无线路由器自身的攻击</vt:lpstr>
      <vt:lpstr>幻灯片 91</vt:lpstr>
      <vt:lpstr>针对无线路由器自身的攻击</vt:lpstr>
      <vt:lpstr>针对无线路由器自身的攻击</vt:lpstr>
      <vt:lpstr>针对无线路由器自身的攻击</vt:lpstr>
      <vt:lpstr>针对无线路由器自身的攻击</vt:lpstr>
      <vt:lpstr>CSRF漏洞</vt:lpstr>
      <vt:lpstr>CSRF漏洞</vt:lpstr>
      <vt:lpstr>CSRF漏洞</vt:lpstr>
      <vt:lpstr>危害</vt:lpstr>
      <vt:lpstr>后门</vt:lpstr>
      <vt:lpstr>后门</vt:lpstr>
      <vt:lpstr>多个路由直接入侵</vt:lpstr>
      <vt:lpstr>多个路由直接入侵</vt:lpstr>
      <vt:lpstr>幻灯片 104</vt:lpstr>
      <vt:lpstr>演示</vt:lpstr>
      <vt:lpstr>针对无线路由器自身的攻击</vt:lpstr>
      <vt:lpstr>无线DOS攻击</vt:lpstr>
      <vt:lpstr>认证洪水攻击</vt:lpstr>
      <vt:lpstr>反认证洪水攻击</vt:lpstr>
      <vt:lpstr>幻灯片 110</vt:lpstr>
      <vt:lpstr>幻灯片 111</vt:lpstr>
      <vt:lpstr>幻灯片 112</vt:lpstr>
      <vt:lpstr>幻灯片 113</vt:lpstr>
      <vt:lpstr>幻灯片 114</vt:lpstr>
      <vt:lpstr>目录</vt:lpstr>
      <vt:lpstr>如何设置一个安全的路由</vt:lpstr>
      <vt:lpstr>安全的路由——基础策略安全</vt:lpstr>
      <vt:lpstr>如何设置一个安全的路由</vt:lpstr>
      <vt:lpstr>如何设置一个安全的路由</vt:lpstr>
      <vt:lpstr>如何设置一个安全的路由</vt:lpstr>
      <vt:lpstr>如何设置一个安全的路由</vt:lpstr>
      <vt:lpstr>幻灯片 122</vt:lpstr>
      <vt:lpstr>智能无线路由</vt:lpstr>
      <vt:lpstr>更广泛的无线安全</vt:lpstr>
      <vt:lpstr>GSM安全</vt:lpstr>
      <vt:lpstr>GSM安全</vt:lpstr>
      <vt:lpstr>SS7信令</vt:lpstr>
      <vt:lpstr>无线射频安全</vt:lpstr>
      <vt:lpstr>无线射频安全</vt:lpstr>
      <vt:lpstr>总结</vt:lpstr>
      <vt:lpstr>幻灯片 131</vt:lpstr>
      <vt:lpstr>提问时间</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hu2</cp:lastModifiedBy>
  <cp:revision>1011</cp:revision>
  <cp:lastPrinted>2014-04-17T07:40:39Z</cp:lastPrinted>
  <dcterms:created xsi:type="dcterms:W3CDTF">2011-12-08T15:41:23Z</dcterms:created>
  <dcterms:modified xsi:type="dcterms:W3CDTF">2016-06-25T01:05:04Z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2052-8.1.0.2998</vt:lpwstr>
  </property>
</Properties>
</file>